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987" autoAdjust="0"/>
  </p:normalViewPr>
  <p:slideViewPr>
    <p:cSldViewPr snapToGrid="0">
      <p:cViewPr varScale="1">
        <p:scale>
          <a:sx n="56" d="100"/>
          <a:sy n="56" d="100"/>
        </p:scale>
        <p:origin x="10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40DA8-E820-42BD-BFCD-0C46569691D7}" type="datetimeFigureOut">
              <a:rPr lang="en-CA" smtClean="0"/>
              <a:t>2021-08-30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C3FC1-0534-4C91-89EC-3E19CC03AAD1}" type="slidenum">
              <a:rPr lang="en-CA" smtClean="0"/>
              <a:t>‹#›</a:t>
            </a:fld>
            <a:endParaRPr lang="en-CA"/>
          </a:p>
        </p:txBody>
      </p:sp>
    </p:spTree>
    <p:extLst>
      <p:ext uri="{BB962C8B-B14F-4D97-AF65-F5344CB8AC3E}">
        <p14:creationId xmlns:p14="http://schemas.microsoft.com/office/powerpoint/2010/main" val="67191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Project A: Updating the MECH 540B FPGA labs. Goal: Upgrade the labs to a newer version of </a:t>
            </a:r>
            <a:r>
              <a:rPr lang="en-CA" dirty="0" err="1"/>
              <a:t>quartus</a:t>
            </a:r>
            <a:r>
              <a:rPr lang="en-CA" dirty="0"/>
              <a:t> (</a:t>
            </a:r>
            <a:r>
              <a:rPr lang="en-CA" sz="1800" dirty="0">
                <a:effectLst/>
                <a:latin typeface="Times New Roman" panose="02020603050405020304" pitchFamily="18" charset="0"/>
                <a:ea typeface="Calibri" panose="020F0502020204030204" pitchFamily="34" charset="0"/>
              </a:rPr>
              <a:t>programmable logic device design software) and change the lab instructions.</a:t>
            </a:r>
          </a:p>
          <a:p>
            <a:r>
              <a:rPr lang="en-CA" sz="1800" dirty="0">
                <a:effectLst/>
                <a:latin typeface="Times New Roman" panose="02020603050405020304" pitchFamily="18" charset="0"/>
              </a:rPr>
              <a:t>Project B: Working with the MANU 386 automation kit and controlling the position of the pneumatic piston by automating the opening and closing of the pneumatic valves using PLC ladder logic.</a:t>
            </a:r>
          </a:p>
          <a:p>
            <a:r>
              <a:rPr lang="en-CA" sz="1800" dirty="0">
                <a:effectLst/>
                <a:latin typeface="Times New Roman" panose="02020603050405020304" pitchFamily="18" charset="0"/>
              </a:rPr>
              <a:t>Project C: This project involves data harvesting/acquisition from equipment in FF219 lab. Goal: Create a list of communication interfaces for each device and find out relevant data related to performance and diagnostic that can be extracted from each device. A SCADA application was also implemented for one of the devices to show an example of how tags can be extracted and monitored using a data server. </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2</a:t>
            </a:fld>
            <a:endParaRPr lang="en-CA"/>
          </a:p>
        </p:txBody>
      </p:sp>
    </p:spTree>
    <p:extLst>
      <p:ext uri="{BB962C8B-B14F-4D97-AF65-F5344CB8AC3E}">
        <p14:creationId xmlns:p14="http://schemas.microsoft.com/office/powerpoint/2010/main" val="1099634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25</a:t>
            </a:fld>
            <a:endParaRPr lang="en-CA"/>
          </a:p>
        </p:txBody>
      </p:sp>
    </p:spTree>
    <p:extLst>
      <p:ext uri="{BB962C8B-B14F-4D97-AF65-F5344CB8AC3E}">
        <p14:creationId xmlns:p14="http://schemas.microsoft.com/office/powerpoint/2010/main" val="3634907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Calibri" panose="020F0502020204030204" pitchFamily="34" charset="0"/>
              </a:rPr>
              <a:t>DPRNT or Machine Data Collection (MDC) are features included in the CNC program and when paired with PuTTY prints information (text/variable) either to a file or serial TCP port, in the case of DPRNT, or allows the interactive query/extraction of the CNC variable and macros using Q and E commands, in the case of MDC.</a:t>
            </a:r>
          </a:p>
          <a:p>
            <a:r>
              <a:rPr lang="en-CA" sz="1800" dirty="0">
                <a:effectLst/>
                <a:latin typeface="Times New Roman" panose="02020603050405020304" pitchFamily="18" charset="0"/>
                <a:ea typeface="Calibri" panose="020F0502020204030204" pitchFamily="34" charset="0"/>
              </a:rPr>
              <a:t>Macros provide the added capability of communicating with and extracting information from peripheral devices. </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29</a:t>
            </a:fld>
            <a:endParaRPr lang="en-CA"/>
          </a:p>
        </p:txBody>
      </p:sp>
    </p:spTree>
    <p:extLst>
      <p:ext uri="{BB962C8B-B14F-4D97-AF65-F5344CB8AC3E}">
        <p14:creationId xmlns:p14="http://schemas.microsoft.com/office/powerpoint/2010/main" val="2838616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ATM – Advanced tool monitoring</a:t>
            </a:r>
          </a:p>
        </p:txBody>
      </p:sp>
      <p:sp>
        <p:nvSpPr>
          <p:cNvPr id="4" name="Slide Number Placeholder 3"/>
          <p:cNvSpPr>
            <a:spLocks noGrp="1"/>
          </p:cNvSpPr>
          <p:nvPr>
            <p:ph type="sldNum" sz="quarter" idx="5"/>
          </p:nvPr>
        </p:nvSpPr>
        <p:spPr/>
        <p:txBody>
          <a:bodyPr/>
          <a:lstStyle/>
          <a:p>
            <a:fld id="{B1CC3FC1-0534-4C91-89EC-3E19CC03AAD1}" type="slidenum">
              <a:rPr lang="en-CA" smtClean="0"/>
              <a:t>30</a:t>
            </a:fld>
            <a:endParaRPr lang="en-CA"/>
          </a:p>
        </p:txBody>
      </p:sp>
    </p:spTree>
    <p:extLst>
      <p:ext uri="{BB962C8B-B14F-4D97-AF65-F5344CB8AC3E}">
        <p14:creationId xmlns:p14="http://schemas.microsoft.com/office/powerpoint/2010/main" val="177669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IdeaMaker</a:t>
            </a:r>
            <a:r>
              <a:rPr lang="en-US" dirty="0"/>
              <a:t> connects the printer to the pc and allows the user to import or create CAD files and print them.</a:t>
            </a:r>
          </a:p>
          <a:p>
            <a:r>
              <a:rPr lang="en-US" dirty="0" err="1"/>
              <a:t>RaiseCloud</a:t>
            </a:r>
            <a:r>
              <a:rPr lang="en-US" dirty="0"/>
              <a:t> </a:t>
            </a:r>
            <a:r>
              <a:rPr lang="en-CA" sz="1800" dirty="0">
                <a:effectLst/>
                <a:latin typeface="Times New Roman" panose="02020603050405020304" pitchFamily="18" charset="0"/>
                <a:ea typeface="Calibri" panose="020F0502020204030204" pitchFamily="34" charset="0"/>
              </a:rPr>
              <a:t>is an online integrated 3D print management ecosystem.</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35</a:t>
            </a:fld>
            <a:endParaRPr lang="en-CA"/>
          </a:p>
        </p:txBody>
      </p:sp>
    </p:spTree>
    <p:extLst>
      <p:ext uri="{BB962C8B-B14F-4D97-AF65-F5344CB8AC3E}">
        <p14:creationId xmlns:p14="http://schemas.microsoft.com/office/powerpoint/2010/main" val="165874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Nios</a:t>
            </a:r>
            <a:r>
              <a:rPr lang="en-CA" dirty="0"/>
              <a:t> II must be manually installed</a:t>
            </a:r>
          </a:p>
          <a:p>
            <a:r>
              <a:rPr lang="en-CA" dirty="0"/>
              <a:t>CDT: Eclipse IDE</a:t>
            </a:r>
          </a:p>
          <a:p>
            <a:r>
              <a:rPr lang="en-CA" dirty="0"/>
              <a:t>WS: </a:t>
            </a:r>
            <a:r>
              <a:rPr lang="en-CA" sz="1800" dirty="0">
                <a:effectLst/>
                <a:latin typeface="Times New Roman" panose="02020603050405020304" pitchFamily="18" charset="0"/>
                <a:ea typeface="Calibri" panose="020F0502020204030204" pitchFamily="34" charset="0"/>
              </a:rPr>
              <a:t>the ability to run a GNU/Linux environment directly on Windows, unmodified, without the overhead of a traditional virtual machine or dual-boot setup</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5</a:t>
            </a:fld>
            <a:endParaRPr lang="en-CA"/>
          </a:p>
        </p:txBody>
      </p:sp>
    </p:spTree>
    <p:extLst>
      <p:ext uri="{BB962C8B-B14F-4D97-AF65-F5344CB8AC3E}">
        <p14:creationId xmlns:p14="http://schemas.microsoft.com/office/powerpoint/2010/main" val="252136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Talkback: This feature will allow the student to use many licensed features of the software</a:t>
            </a:r>
          </a:p>
          <a:p>
            <a:r>
              <a:rPr lang="en-US" dirty="0" err="1"/>
              <a:t>SignalTap</a:t>
            </a:r>
            <a:r>
              <a:rPr lang="en-US" dirty="0"/>
              <a:t> II -&gt; </a:t>
            </a:r>
            <a:r>
              <a:rPr lang="en-US" dirty="0" err="1"/>
              <a:t>SignalTap</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7</a:t>
            </a:fld>
            <a:endParaRPr lang="en-CA"/>
          </a:p>
        </p:txBody>
      </p:sp>
    </p:spTree>
    <p:extLst>
      <p:ext uri="{BB962C8B-B14F-4D97-AF65-F5344CB8AC3E}">
        <p14:creationId xmlns:p14="http://schemas.microsoft.com/office/powerpoint/2010/main" val="314281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QSYS: </a:t>
            </a:r>
            <a:r>
              <a:rPr lang="en-CA" sz="1800" dirty="0">
                <a:effectLst/>
                <a:latin typeface="Times New Roman" panose="02020603050405020304" pitchFamily="18" charset="0"/>
                <a:ea typeface="Calibri" panose="020F0502020204030204" pitchFamily="34" charset="0"/>
              </a:rPr>
              <a:t>a tool for combining IP cores on common buses</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8</a:t>
            </a:fld>
            <a:endParaRPr lang="en-CA"/>
          </a:p>
        </p:txBody>
      </p:sp>
    </p:spTree>
    <p:extLst>
      <p:ext uri="{BB962C8B-B14F-4D97-AF65-F5344CB8AC3E}">
        <p14:creationId xmlns:p14="http://schemas.microsoft.com/office/powerpoint/2010/main" val="30479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PLC</a:t>
            </a:r>
          </a:p>
          <a:p>
            <a:r>
              <a:rPr lang="en-CA" dirty="0"/>
              <a:t>Two pneumatic valves</a:t>
            </a:r>
          </a:p>
          <a:p>
            <a:r>
              <a:rPr lang="en-CA" dirty="0"/>
              <a:t>Flow control valve</a:t>
            </a:r>
          </a:p>
          <a:p>
            <a:r>
              <a:rPr lang="en-CA" dirty="0"/>
              <a:t>Position sensor</a:t>
            </a:r>
          </a:p>
          <a:p>
            <a:r>
              <a:rPr lang="en-CA" dirty="0"/>
              <a:t>Pressure sensor</a:t>
            </a:r>
          </a:p>
        </p:txBody>
      </p:sp>
      <p:sp>
        <p:nvSpPr>
          <p:cNvPr id="4" name="Slide Number Placeholder 3"/>
          <p:cNvSpPr>
            <a:spLocks noGrp="1"/>
          </p:cNvSpPr>
          <p:nvPr>
            <p:ph type="sldNum" sz="quarter" idx="5"/>
          </p:nvPr>
        </p:nvSpPr>
        <p:spPr/>
        <p:txBody>
          <a:bodyPr/>
          <a:lstStyle/>
          <a:p>
            <a:fld id="{B1CC3FC1-0534-4C91-89EC-3E19CC03AAD1}" type="slidenum">
              <a:rPr lang="en-CA" smtClean="0"/>
              <a:t>10</a:t>
            </a:fld>
            <a:endParaRPr lang="en-CA"/>
          </a:p>
        </p:txBody>
      </p:sp>
    </p:spTree>
    <p:extLst>
      <p:ext uri="{BB962C8B-B14F-4D97-AF65-F5344CB8AC3E}">
        <p14:creationId xmlns:p14="http://schemas.microsoft.com/office/powerpoint/2010/main" val="288877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12</a:t>
            </a:fld>
            <a:endParaRPr lang="en-CA"/>
          </a:p>
        </p:txBody>
      </p:sp>
    </p:spTree>
    <p:extLst>
      <p:ext uri="{BB962C8B-B14F-4D97-AF65-F5344CB8AC3E}">
        <p14:creationId xmlns:p14="http://schemas.microsoft.com/office/powerpoint/2010/main" val="4091181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Valves being open for 2-3 seconds too long</a:t>
            </a:r>
          </a:p>
          <a:p>
            <a:r>
              <a:rPr lang="en-CA" dirty="0"/>
              <a:t>10ms clock connected to a counter.</a:t>
            </a:r>
          </a:p>
        </p:txBody>
      </p:sp>
      <p:sp>
        <p:nvSpPr>
          <p:cNvPr id="4" name="Slide Number Placeholder 3"/>
          <p:cNvSpPr>
            <a:spLocks noGrp="1"/>
          </p:cNvSpPr>
          <p:nvPr>
            <p:ph type="sldNum" sz="quarter" idx="5"/>
          </p:nvPr>
        </p:nvSpPr>
        <p:spPr/>
        <p:txBody>
          <a:bodyPr/>
          <a:lstStyle/>
          <a:p>
            <a:fld id="{B1CC3FC1-0534-4C91-89EC-3E19CC03AAD1}" type="slidenum">
              <a:rPr lang="en-CA" smtClean="0"/>
              <a:t>13</a:t>
            </a:fld>
            <a:endParaRPr lang="en-CA"/>
          </a:p>
        </p:txBody>
      </p:sp>
    </p:spTree>
    <p:extLst>
      <p:ext uri="{BB962C8B-B14F-4D97-AF65-F5344CB8AC3E}">
        <p14:creationId xmlns:p14="http://schemas.microsoft.com/office/powerpoint/2010/main" val="107434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Calibri" panose="020F0502020204030204" pitchFamily="34" charset="0"/>
              </a:rPr>
              <a:t>The equipment takes in raw plastic pellets through the feed hopper at the top. When the pellets have been melted, the screw pushes the molten plastic through the nozzle and into the mould at a very high pressure and the completed piece is then ejected.</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22</a:t>
            </a:fld>
            <a:endParaRPr lang="en-CA"/>
          </a:p>
        </p:txBody>
      </p:sp>
    </p:spTree>
    <p:extLst>
      <p:ext uri="{BB962C8B-B14F-4D97-AF65-F5344CB8AC3E}">
        <p14:creationId xmlns:p14="http://schemas.microsoft.com/office/powerpoint/2010/main" val="171609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err="1">
                <a:effectLst/>
                <a:latin typeface="Times New Roman" panose="02020603050405020304" pitchFamily="18" charset="0"/>
                <a:ea typeface="Calibri" panose="020F0502020204030204" pitchFamily="34" charset="0"/>
              </a:rPr>
              <a:t>KEPServerEX</a:t>
            </a:r>
            <a:r>
              <a:rPr lang="en-CA" sz="1800" dirty="0">
                <a:effectLst/>
                <a:latin typeface="Times New Roman" panose="02020603050405020304" pitchFamily="18" charset="0"/>
                <a:ea typeface="Calibri" panose="020F0502020204030204" pitchFamily="34" charset="0"/>
              </a:rPr>
              <a:t> is a connectivity platform that leverages OPC and allows the users to connect, manage, monitor and control different tags from various machine through one interface. It also serves as an OPC server.</a:t>
            </a:r>
            <a:endParaRPr lang="en-CA" dirty="0"/>
          </a:p>
        </p:txBody>
      </p:sp>
      <p:sp>
        <p:nvSpPr>
          <p:cNvPr id="4" name="Slide Number Placeholder 3"/>
          <p:cNvSpPr>
            <a:spLocks noGrp="1"/>
          </p:cNvSpPr>
          <p:nvPr>
            <p:ph type="sldNum" sz="quarter" idx="5"/>
          </p:nvPr>
        </p:nvSpPr>
        <p:spPr/>
        <p:txBody>
          <a:bodyPr/>
          <a:lstStyle/>
          <a:p>
            <a:fld id="{B1CC3FC1-0534-4C91-89EC-3E19CC03AAD1}" type="slidenum">
              <a:rPr lang="en-CA" smtClean="0"/>
              <a:t>23</a:t>
            </a:fld>
            <a:endParaRPr lang="en-CA"/>
          </a:p>
        </p:txBody>
      </p:sp>
    </p:spTree>
    <p:extLst>
      <p:ext uri="{BB962C8B-B14F-4D97-AF65-F5344CB8AC3E}">
        <p14:creationId xmlns:p14="http://schemas.microsoft.com/office/powerpoint/2010/main" val="10794738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FDCD77-F013-491B-A440-E2049BE19F04}" type="datetimeFigureOut">
              <a:rPr lang="en-CA" smtClean="0"/>
              <a:t>2021-08-30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8F708E8-61AA-4BDB-863C-33389BC7308E}" type="slidenum">
              <a:rPr lang="en-CA" smtClean="0"/>
              <a:t>‹#›</a:t>
            </a:fld>
            <a:endParaRPr lang="en-CA"/>
          </a:p>
        </p:txBody>
      </p:sp>
    </p:spTree>
    <p:extLst>
      <p:ext uri="{BB962C8B-B14F-4D97-AF65-F5344CB8AC3E}">
        <p14:creationId xmlns:p14="http://schemas.microsoft.com/office/powerpoint/2010/main" val="10804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DCD77-F013-491B-A440-E2049BE19F04}" type="datetimeFigureOut">
              <a:rPr lang="en-CA" smtClean="0"/>
              <a:t>2021-08-30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321329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DCD77-F013-491B-A440-E2049BE19F04}" type="datetimeFigureOut">
              <a:rPr lang="en-CA" smtClean="0"/>
              <a:t>2021-08-30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336323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DCD77-F013-491B-A440-E2049BE19F04}" type="datetimeFigureOut">
              <a:rPr lang="en-CA" smtClean="0"/>
              <a:t>2021-08-30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321496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8FDCD77-F013-491B-A440-E2049BE19F04}" type="datetimeFigureOut">
              <a:rPr lang="en-CA" smtClean="0"/>
              <a:t>2021-08-30</a:t>
            </a:fld>
            <a:endParaRPr lang="en-CA"/>
          </a:p>
        </p:txBody>
      </p:sp>
      <p:sp>
        <p:nvSpPr>
          <p:cNvPr id="5" name="Footer Placeholder 4"/>
          <p:cNvSpPr>
            <a:spLocks noGrp="1"/>
          </p:cNvSpPr>
          <p:nvPr>
            <p:ph type="ftr" sz="quarter" idx="11"/>
          </p:nvPr>
        </p:nvSpPr>
        <p:spPr>
          <a:xfrm>
            <a:off x="2182708" y="6272784"/>
            <a:ext cx="6327648" cy="365125"/>
          </a:xfrm>
        </p:spPr>
        <p:txBody>
          <a:bodyPr/>
          <a:lstStyle/>
          <a:p>
            <a:endParaRPr lang="en-CA"/>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8F708E8-61AA-4BDB-863C-33389BC7308E}" type="slidenum">
              <a:rPr lang="en-CA" smtClean="0"/>
              <a:t>‹#›</a:t>
            </a:fld>
            <a:endParaRPr lang="en-CA"/>
          </a:p>
        </p:txBody>
      </p:sp>
    </p:spTree>
    <p:extLst>
      <p:ext uri="{BB962C8B-B14F-4D97-AF65-F5344CB8AC3E}">
        <p14:creationId xmlns:p14="http://schemas.microsoft.com/office/powerpoint/2010/main" val="172601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FDCD77-F013-491B-A440-E2049BE19F04}" type="datetimeFigureOut">
              <a:rPr lang="en-CA" smtClean="0"/>
              <a:t>2021-08-30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157860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FDCD77-F013-491B-A440-E2049BE19F04}" type="datetimeFigureOut">
              <a:rPr lang="en-CA" smtClean="0"/>
              <a:t>2021-08-30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421178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FDCD77-F013-491B-A440-E2049BE19F04}" type="datetimeFigureOut">
              <a:rPr lang="en-CA" smtClean="0"/>
              <a:t>2021-08-30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1659225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DCD77-F013-491B-A440-E2049BE19F04}" type="datetimeFigureOut">
              <a:rPr lang="en-CA" smtClean="0"/>
              <a:t>2021-08-30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319541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FDCD77-F013-491B-A440-E2049BE19F04}" type="datetimeFigureOut">
              <a:rPr lang="en-CA" smtClean="0"/>
              <a:t>2021-08-30</a:t>
            </a:fld>
            <a:endParaRPr lang="en-CA"/>
          </a:p>
        </p:txBody>
      </p:sp>
      <p:sp>
        <p:nvSpPr>
          <p:cNvPr id="6" name="Footer Placeholder 5"/>
          <p:cNvSpPr>
            <a:spLocks noGrp="1"/>
          </p:cNvSpPr>
          <p:nvPr>
            <p:ph type="ftr" sz="quarter" idx="11"/>
          </p:nvPr>
        </p:nvSpPr>
        <p:spPr/>
        <p:txBody>
          <a:bodyPr/>
          <a:lstStyle/>
          <a:p>
            <a:endParaRPr lang="en-CA"/>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125823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FDCD77-F013-491B-A440-E2049BE19F04}" type="datetimeFigureOut">
              <a:rPr lang="en-CA" smtClean="0"/>
              <a:t>2021-08-30</a:t>
            </a:fld>
            <a:endParaRPr lang="en-CA"/>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8F708E8-61AA-4BDB-863C-33389BC7308E}" type="slidenum">
              <a:rPr lang="en-CA" smtClean="0"/>
              <a:t>‹#›</a:t>
            </a:fld>
            <a:endParaRPr lang="en-CA"/>
          </a:p>
        </p:txBody>
      </p:sp>
    </p:spTree>
    <p:extLst>
      <p:ext uri="{BB962C8B-B14F-4D97-AF65-F5344CB8AC3E}">
        <p14:creationId xmlns:p14="http://schemas.microsoft.com/office/powerpoint/2010/main" val="1585047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8FDCD77-F013-491B-A440-E2049BE19F04}" type="datetimeFigureOut">
              <a:rPr lang="en-CA" smtClean="0"/>
              <a:t>2021-08-30</a:t>
            </a:fld>
            <a:endParaRPr lang="en-CA"/>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CA"/>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8F708E8-61AA-4BDB-863C-33389BC7308E}" type="slidenum">
              <a:rPr lang="en-CA" smtClean="0"/>
              <a:t>‹#›</a:t>
            </a:fld>
            <a:endParaRPr lang="en-CA"/>
          </a:p>
        </p:txBody>
      </p:sp>
    </p:spTree>
    <p:extLst>
      <p:ext uri="{BB962C8B-B14F-4D97-AF65-F5344CB8AC3E}">
        <p14:creationId xmlns:p14="http://schemas.microsoft.com/office/powerpoint/2010/main" val="4056908291"/>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jpe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2.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5F3FB7-0799-4996-B56D-BF47FE126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C60AA106-479D-46C1-B4BF-F54D88ADF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BC8287-A617-4B12-870D-ABECE6CD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3" y="1110053"/>
            <a:ext cx="663143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FC7A5-B822-434E-BE8F-4F0BFCCCF35E}"/>
              </a:ext>
            </a:extLst>
          </p:cNvPr>
          <p:cNvSpPr>
            <a:spLocks noGrp="1"/>
          </p:cNvSpPr>
          <p:nvPr>
            <p:ph type="ctrTitle"/>
          </p:nvPr>
        </p:nvSpPr>
        <p:spPr>
          <a:xfrm>
            <a:off x="1051560" y="1432223"/>
            <a:ext cx="6162066" cy="3357976"/>
          </a:xfrm>
        </p:spPr>
        <p:txBody>
          <a:bodyPr anchor="ctr">
            <a:normAutofit/>
          </a:bodyPr>
          <a:lstStyle/>
          <a:p>
            <a:r>
              <a:rPr lang="en-CA" sz="5000" dirty="0">
                <a:effectLst/>
                <a:latin typeface="Times New Roman" panose="02020603050405020304" pitchFamily="18" charset="0"/>
                <a:ea typeface="Calibri" panose="020F0502020204030204" pitchFamily="34" charset="0"/>
                <a:cs typeface="Times New Roman" panose="02020603050405020304" pitchFamily="18" charset="0"/>
              </a:rPr>
              <a:t>MECH 527 - Mechatronic System Design Project</a:t>
            </a:r>
            <a:br>
              <a:rPr lang="en-CA" sz="5000" dirty="0">
                <a:effectLst/>
                <a:latin typeface="Calibri" panose="020F0502020204030204" pitchFamily="34" charset="0"/>
                <a:ea typeface="Calibri" panose="020F0502020204030204" pitchFamily="34" charset="0"/>
                <a:cs typeface="Times New Roman" panose="02020603050405020304" pitchFamily="18" charset="0"/>
              </a:rPr>
            </a:br>
            <a:endParaRPr lang="en-CA" sz="5000" dirty="0"/>
          </a:p>
        </p:txBody>
      </p:sp>
      <p:sp>
        <p:nvSpPr>
          <p:cNvPr id="3" name="Subtitle 2">
            <a:extLst>
              <a:ext uri="{FF2B5EF4-FFF2-40B4-BE49-F238E27FC236}">
                <a16:creationId xmlns:a16="http://schemas.microsoft.com/office/drawing/2014/main" id="{877B661D-A4CD-4EE1-AF21-05C8AF81EA04}"/>
              </a:ext>
            </a:extLst>
          </p:cNvPr>
          <p:cNvSpPr>
            <a:spLocks noGrp="1"/>
          </p:cNvSpPr>
          <p:nvPr>
            <p:ph type="subTitle" idx="1"/>
          </p:nvPr>
        </p:nvSpPr>
        <p:spPr>
          <a:xfrm>
            <a:off x="1069848" y="4790199"/>
            <a:ext cx="6143778" cy="668769"/>
          </a:xfrm>
        </p:spPr>
        <p:txBody>
          <a:bodyPr>
            <a:normAutofit fontScale="92500"/>
          </a:bodyPr>
          <a:lstStyle/>
          <a:p>
            <a:r>
              <a:rPr lang="en-CA" sz="2800" dirty="0">
                <a:effectLst/>
                <a:latin typeface="Times New Roman" panose="02020603050405020304" pitchFamily="18" charset="0"/>
                <a:ea typeface="Calibri" panose="020F0502020204030204" pitchFamily="34" charset="0"/>
                <a:cs typeface="Times New Roman" panose="02020603050405020304" pitchFamily="18" charset="0"/>
              </a:rPr>
              <a:t>Data Harvesting, Automation, and Controls</a:t>
            </a:r>
            <a:endParaRPr lang="en-CA"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2000" dirty="0"/>
          </a:p>
        </p:txBody>
      </p:sp>
      <p:pic>
        <p:nvPicPr>
          <p:cNvPr id="5" name="Picture 4" descr="Text&#10;&#10;Description automatically generated with medium confidence">
            <a:extLst>
              <a:ext uri="{FF2B5EF4-FFF2-40B4-BE49-F238E27FC236}">
                <a16:creationId xmlns:a16="http://schemas.microsoft.com/office/drawing/2014/main" id="{12683E94-FAE7-4DC9-B1D8-9E4E6D137316}"/>
              </a:ext>
            </a:extLst>
          </p:cNvPr>
          <p:cNvPicPr>
            <a:picLocks noChangeAspect="1"/>
          </p:cNvPicPr>
          <p:nvPr/>
        </p:nvPicPr>
        <p:blipFill rotWithShape="1">
          <a:blip r:embed="rId4">
            <a:extLst>
              <a:ext uri="{28A0092B-C50C-407E-A947-70E740481C1C}">
                <a14:useLocalDpi xmlns:a14="http://schemas.microsoft.com/office/drawing/2010/main" val="0"/>
              </a:ext>
            </a:extLst>
          </a:blip>
          <a:srcRect l="9377" r="9373" b="2"/>
          <a:stretch/>
        </p:blipFill>
        <p:spPr>
          <a:xfrm>
            <a:off x="7552265" y="1105435"/>
            <a:ext cx="3721608" cy="4580301"/>
          </a:xfrm>
          <a:prstGeom prst="rect">
            <a:avLst/>
          </a:prstGeom>
        </p:spPr>
      </p:pic>
      <p:sp>
        <p:nvSpPr>
          <p:cNvPr id="16" name="Rectangle 15">
            <a:extLst>
              <a:ext uri="{FF2B5EF4-FFF2-40B4-BE49-F238E27FC236}">
                <a16:creationId xmlns:a16="http://schemas.microsoft.com/office/drawing/2014/main" id="{88FE4DFC-AB96-44B6-9BAC-0E630259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8BBCB1-A2A5-478A-AE49-8FB1AEF52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9" name="Oval 18">
              <a:extLst>
                <a:ext uri="{FF2B5EF4-FFF2-40B4-BE49-F238E27FC236}">
                  <a16:creationId xmlns:a16="http://schemas.microsoft.com/office/drawing/2014/main" id="{DFCB00A6-19A8-422D-8B21-1474F5402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C5EF781F-763B-4AC8-B3ED-0451FB15B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B4CD3021-8D04-45BE-8493-FB09CA510880}"/>
              </a:ext>
            </a:extLst>
          </p:cNvPr>
          <p:cNvSpPr txBox="1"/>
          <p:nvPr/>
        </p:nvSpPr>
        <p:spPr>
          <a:xfrm>
            <a:off x="1069847" y="5312867"/>
            <a:ext cx="1878784" cy="369332"/>
          </a:xfrm>
          <a:prstGeom prst="rect">
            <a:avLst/>
          </a:prstGeom>
          <a:noFill/>
        </p:spPr>
        <p:txBody>
          <a:bodyPr wrap="none" rtlCol="0">
            <a:spAutoFit/>
          </a:bodyPr>
          <a:lstStyle/>
          <a:p>
            <a:r>
              <a:rPr lang="en-CA" dirty="0"/>
              <a:t>By Jonas Chianu</a:t>
            </a:r>
          </a:p>
        </p:txBody>
      </p:sp>
    </p:spTree>
    <p:extLst>
      <p:ext uri="{BB962C8B-B14F-4D97-AF65-F5344CB8AC3E}">
        <p14:creationId xmlns:p14="http://schemas.microsoft.com/office/powerpoint/2010/main" val="1489640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8F022-6BC8-4BAD-A59E-B2791A165BF2}"/>
              </a:ext>
            </a:extLst>
          </p:cNvPr>
          <p:cNvSpPr>
            <a:spLocks noGrp="1"/>
          </p:cNvSpPr>
          <p:nvPr>
            <p:ph type="title"/>
          </p:nvPr>
        </p:nvSpPr>
        <p:spPr>
          <a:xfrm>
            <a:off x="382280" y="484632"/>
            <a:ext cx="6743844" cy="1609344"/>
          </a:xfrm>
        </p:spPr>
        <p:txBody>
          <a:bodyPr>
            <a:normAutofit/>
          </a:bodyPr>
          <a:lstStyle/>
          <a:p>
            <a:r>
              <a:rPr lang="en-CA" sz="4800" dirty="0"/>
              <a:t>Automation Kit Overview</a:t>
            </a:r>
          </a:p>
        </p:txBody>
      </p:sp>
      <p:sp>
        <p:nvSpPr>
          <p:cNvPr id="3" name="Content Placeholder 2">
            <a:extLst>
              <a:ext uri="{FF2B5EF4-FFF2-40B4-BE49-F238E27FC236}">
                <a16:creationId xmlns:a16="http://schemas.microsoft.com/office/drawing/2014/main" id="{D01E01AC-7073-483E-9782-158732214E51}"/>
              </a:ext>
            </a:extLst>
          </p:cNvPr>
          <p:cNvSpPr>
            <a:spLocks noGrp="1"/>
          </p:cNvSpPr>
          <p:nvPr>
            <p:ph idx="1"/>
          </p:nvPr>
        </p:nvSpPr>
        <p:spPr>
          <a:xfrm>
            <a:off x="382279" y="2121408"/>
            <a:ext cx="6743845" cy="4050792"/>
          </a:xfrm>
        </p:spPr>
        <p:txBody>
          <a:bodyPr>
            <a:normAutofit/>
          </a:bodyPr>
          <a:lstStyle/>
          <a:p>
            <a:pPr>
              <a:lnSpc>
                <a:spcPct val="150000"/>
              </a:lnSpc>
            </a:pPr>
            <a:r>
              <a:rPr lang="en-CA" sz="1800" dirty="0"/>
              <a:t>Goal: The </a:t>
            </a:r>
            <a:r>
              <a:rPr lang="en-US" sz="1800" dirty="0"/>
              <a:t>discrete control of pneumatic valves for controlling the position level of a pneumatic cylinder</a:t>
            </a:r>
          </a:p>
          <a:p>
            <a:pPr>
              <a:lnSpc>
                <a:spcPct val="150000"/>
              </a:lnSpc>
            </a:pPr>
            <a:r>
              <a:rPr lang="en-US" sz="1800" dirty="0"/>
              <a:t>The effects of gravity in a vertical position were accounted for.</a:t>
            </a:r>
          </a:p>
          <a:p>
            <a:pPr>
              <a:lnSpc>
                <a:spcPct val="150000"/>
              </a:lnSpc>
            </a:pPr>
            <a:r>
              <a:rPr lang="en-US" sz="1800" dirty="0"/>
              <a:t>PLC ladder logic programming using </a:t>
            </a:r>
            <a:r>
              <a:rPr lang="en-US" sz="1800" dirty="0" err="1"/>
              <a:t>ClickPLC</a:t>
            </a:r>
            <a:endParaRPr lang="en-CA" sz="1800" dirty="0"/>
          </a:p>
        </p:txBody>
      </p:sp>
      <p:pic>
        <p:nvPicPr>
          <p:cNvPr id="5" name="Picture 4" descr="Diagram&#10;&#10;Description automatically generated with medium confidence">
            <a:extLst>
              <a:ext uri="{FF2B5EF4-FFF2-40B4-BE49-F238E27FC236}">
                <a16:creationId xmlns:a16="http://schemas.microsoft.com/office/drawing/2014/main" id="{FD295553-C0F4-497A-AA29-1FD5C2C41656}"/>
              </a:ext>
            </a:extLst>
          </p:cNvPr>
          <p:cNvPicPr>
            <a:picLocks noChangeAspect="1"/>
          </p:cNvPicPr>
          <p:nvPr/>
        </p:nvPicPr>
        <p:blipFill rotWithShape="1">
          <a:blip r:embed="rId5">
            <a:extLst>
              <a:ext uri="{28A0092B-C50C-407E-A947-70E740481C1C}">
                <a14:useLocalDpi xmlns:a14="http://schemas.microsoft.com/office/drawing/2010/main" val="0"/>
              </a:ext>
            </a:extLst>
          </a:blip>
          <a:srcRect r="9958"/>
          <a:stretch/>
        </p:blipFill>
        <p:spPr>
          <a:xfrm>
            <a:off x="7545274" y="10"/>
            <a:ext cx="4646726" cy="6857990"/>
          </a:xfrm>
          <a:prstGeom prst="rect">
            <a:avLst/>
          </a:prstGeom>
        </p:spPr>
      </p:pic>
      <p:grpSp>
        <p:nvGrpSpPr>
          <p:cNvPr id="12" name="Group 11">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4901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10EF-9AF6-47E8-9089-FFBEACA69853}"/>
              </a:ext>
            </a:extLst>
          </p:cNvPr>
          <p:cNvSpPr>
            <a:spLocks noGrp="1"/>
          </p:cNvSpPr>
          <p:nvPr>
            <p:ph type="title"/>
          </p:nvPr>
        </p:nvSpPr>
        <p:spPr/>
        <p:txBody>
          <a:bodyPr/>
          <a:lstStyle/>
          <a:p>
            <a:r>
              <a:rPr lang="en-CA" dirty="0"/>
              <a:t>Control Logic: Pneumatic Valve Operation</a:t>
            </a:r>
          </a:p>
        </p:txBody>
      </p:sp>
      <p:sp>
        <p:nvSpPr>
          <p:cNvPr id="3" name="Content Placeholder 2">
            <a:extLst>
              <a:ext uri="{FF2B5EF4-FFF2-40B4-BE49-F238E27FC236}">
                <a16:creationId xmlns:a16="http://schemas.microsoft.com/office/drawing/2014/main" id="{C0061129-FC44-419D-9E26-6A8DA06A0CB2}"/>
              </a:ext>
            </a:extLst>
          </p:cNvPr>
          <p:cNvSpPr>
            <a:spLocks noGrp="1"/>
          </p:cNvSpPr>
          <p:nvPr>
            <p:ph idx="1"/>
          </p:nvPr>
        </p:nvSpPr>
        <p:spPr/>
        <p:txBody>
          <a:bodyPr/>
          <a:lstStyle/>
          <a:p>
            <a:pPr marL="0" indent="0">
              <a:buNone/>
            </a:pPr>
            <a:endParaRPr lang="en-CA" dirty="0"/>
          </a:p>
          <a:p>
            <a:endParaRPr lang="en-CA" dirty="0"/>
          </a:p>
          <a:p>
            <a:pPr marL="0" indent="0">
              <a:buNone/>
            </a:pPr>
            <a:endParaRPr lang="en-CA" dirty="0"/>
          </a:p>
        </p:txBody>
      </p:sp>
      <p:pic>
        <p:nvPicPr>
          <p:cNvPr id="5" name="Picture 4">
            <a:extLst>
              <a:ext uri="{FF2B5EF4-FFF2-40B4-BE49-F238E27FC236}">
                <a16:creationId xmlns:a16="http://schemas.microsoft.com/office/drawing/2014/main" id="{69183BF0-AEAD-47F8-96E2-5849928647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6253" y="2387748"/>
            <a:ext cx="8824285" cy="3098651"/>
          </a:xfrm>
          <a:prstGeom prst="rect">
            <a:avLst/>
          </a:prstGeom>
          <a:noFill/>
          <a:ln>
            <a:noFill/>
          </a:ln>
        </p:spPr>
      </p:pic>
    </p:spTree>
    <p:extLst>
      <p:ext uri="{BB962C8B-B14F-4D97-AF65-F5344CB8AC3E}">
        <p14:creationId xmlns:p14="http://schemas.microsoft.com/office/powerpoint/2010/main" val="19787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10EF-9AF6-47E8-9089-FFBEACA69853}"/>
              </a:ext>
            </a:extLst>
          </p:cNvPr>
          <p:cNvSpPr>
            <a:spLocks noGrp="1"/>
          </p:cNvSpPr>
          <p:nvPr>
            <p:ph type="title"/>
          </p:nvPr>
        </p:nvSpPr>
        <p:spPr/>
        <p:txBody>
          <a:bodyPr/>
          <a:lstStyle/>
          <a:p>
            <a:r>
              <a:rPr lang="en-CA" dirty="0"/>
              <a:t>Control Logic: Position and Tolerance</a:t>
            </a:r>
          </a:p>
        </p:txBody>
      </p:sp>
      <p:sp>
        <p:nvSpPr>
          <p:cNvPr id="3" name="Content Placeholder 2">
            <a:extLst>
              <a:ext uri="{FF2B5EF4-FFF2-40B4-BE49-F238E27FC236}">
                <a16:creationId xmlns:a16="http://schemas.microsoft.com/office/drawing/2014/main" id="{C0061129-FC44-419D-9E26-6A8DA06A0CB2}"/>
              </a:ext>
            </a:extLst>
          </p:cNvPr>
          <p:cNvSpPr>
            <a:spLocks noGrp="1"/>
          </p:cNvSpPr>
          <p:nvPr>
            <p:ph idx="1"/>
          </p:nvPr>
        </p:nvSpPr>
        <p:spPr/>
        <p:txBody>
          <a:bodyPr/>
          <a:lstStyle/>
          <a:p>
            <a:pPr marL="0" indent="0">
              <a:buNone/>
            </a:pPr>
            <a:endParaRPr lang="en-CA" dirty="0"/>
          </a:p>
          <a:p>
            <a:endParaRPr lang="en-CA" dirty="0"/>
          </a:p>
          <a:p>
            <a:pPr marL="0" indent="0">
              <a:buNone/>
            </a:pPr>
            <a:endParaRPr lang="en-CA" dirty="0"/>
          </a:p>
        </p:txBody>
      </p:sp>
      <p:pic>
        <p:nvPicPr>
          <p:cNvPr id="6" name="Picture 5">
            <a:extLst>
              <a:ext uri="{FF2B5EF4-FFF2-40B4-BE49-F238E27FC236}">
                <a16:creationId xmlns:a16="http://schemas.microsoft.com/office/drawing/2014/main" id="{FF003CC3-0E03-4F24-8066-7D641E2CE1A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27026" y="2642649"/>
            <a:ext cx="8316433" cy="2705528"/>
          </a:xfrm>
          <a:prstGeom prst="rect">
            <a:avLst/>
          </a:prstGeom>
          <a:noFill/>
          <a:ln>
            <a:noFill/>
          </a:ln>
        </p:spPr>
      </p:pic>
    </p:spTree>
    <p:extLst>
      <p:ext uri="{BB962C8B-B14F-4D97-AF65-F5344CB8AC3E}">
        <p14:creationId xmlns:p14="http://schemas.microsoft.com/office/powerpoint/2010/main" val="221704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10EF-9AF6-47E8-9089-FFBEACA69853}"/>
              </a:ext>
            </a:extLst>
          </p:cNvPr>
          <p:cNvSpPr>
            <a:spLocks noGrp="1"/>
          </p:cNvSpPr>
          <p:nvPr>
            <p:ph type="title"/>
          </p:nvPr>
        </p:nvSpPr>
        <p:spPr/>
        <p:txBody>
          <a:bodyPr/>
          <a:lstStyle/>
          <a:p>
            <a:r>
              <a:rPr lang="en-CA" dirty="0"/>
              <a:t>Control Logic: Counter Timing Logic</a:t>
            </a:r>
          </a:p>
        </p:txBody>
      </p:sp>
      <p:sp>
        <p:nvSpPr>
          <p:cNvPr id="3" name="Content Placeholder 2">
            <a:extLst>
              <a:ext uri="{FF2B5EF4-FFF2-40B4-BE49-F238E27FC236}">
                <a16:creationId xmlns:a16="http://schemas.microsoft.com/office/drawing/2014/main" id="{C0061129-FC44-419D-9E26-6A8DA06A0CB2}"/>
              </a:ext>
            </a:extLst>
          </p:cNvPr>
          <p:cNvSpPr>
            <a:spLocks noGrp="1"/>
          </p:cNvSpPr>
          <p:nvPr>
            <p:ph idx="1"/>
          </p:nvPr>
        </p:nvSpPr>
        <p:spPr/>
        <p:txBody>
          <a:bodyPr/>
          <a:lstStyle/>
          <a:p>
            <a:pPr marL="0" indent="0">
              <a:buNone/>
            </a:pPr>
            <a:endParaRPr lang="en-CA" dirty="0"/>
          </a:p>
          <a:p>
            <a:endParaRPr lang="en-CA" dirty="0"/>
          </a:p>
          <a:p>
            <a:pPr marL="0" indent="0">
              <a:buNone/>
            </a:pPr>
            <a:endParaRPr lang="en-CA" dirty="0"/>
          </a:p>
        </p:txBody>
      </p:sp>
      <p:pic>
        <p:nvPicPr>
          <p:cNvPr id="5" name="Picture 4">
            <a:extLst>
              <a:ext uri="{FF2B5EF4-FFF2-40B4-BE49-F238E27FC236}">
                <a16:creationId xmlns:a16="http://schemas.microsoft.com/office/drawing/2014/main" id="{1A65F974-7907-42F1-B66C-BDF2DDB959D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24251" y="2093976"/>
            <a:ext cx="5297901" cy="4530108"/>
          </a:xfrm>
          <a:prstGeom prst="rect">
            <a:avLst/>
          </a:prstGeom>
          <a:noFill/>
          <a:ln>
            <a:noFill/>
          </a:ln>
        </p:spPr>
      </p:pic>
      <p:sp>
        <p:nvSpPr>
          <p:cNvPr id="4" name="TextBox 3">
            <a:extLst>
              <a:ext uri="{FF2B5EF4-FFF2-40B4-BE49-F238E27FC236}">
                <a16:creationId xmlns:a16="http://schemas.microsoft.com/office/drawing/2014/main" id="{72DD488E-8C87-4F92-ACE1-E61121126E14}"/>
              </a:ext>
            </a:extLst>
          </p:cNvPr>
          <p:cNvSpPr txBox="1"/>
          <p:nvPr/>
        </p:nvSpPr>
        <p:spPr>
          <a:xfrm>
            <a:off x="1069848" y="2307264"/>
            <a:ext cx="3098115" cy="369332"/>
          </a:xfrm>
          <a:prstGeom prst="rect">
            <a:avLst/>
          </a:prstGeom>
          <a:noFill/>
        </p:spPr>
        <p:txBody>
          <a:bodyPr wrap="square" rtlCol="0">
            <a:spAutoFit/>
          </a:bodyPr>
          <a:lstStyle/>
          <a:p>
            <a:pPr marL="285750" indent="-285750">
              <a:buFont typeface="Arial" panose="020B0604020202020204" pitchFamily="34" charset="0"/>
              <a:buChar char="•"/>
            </a:pPr>
            <a:r>
              <a:rPr lang="en-CA" dirty="0"/>
              <a:t>CT1 Low =  Valves open</a:t>
            </a:r>
          </a:p>
        </p:txBody>
      </p:sp>
      <p:pic>
        <p:nvPicPr>
          <p:cNvPr id="7" name="Picture 6">
            <a:extLst>
              <a:ext uri="{FF2B5EF4-FFF2-40B4-BE49-F238E27FC236}">
                <a16:creationId xmlns:a16="http://schemas.microsoft.com/office/drawing/2014/main" id="{E667879C-B18D-40A2-B350-8C8DF90E2A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76975" y="3568573"/>
            <a:ext cx="3740150" cy="2804795"/>
          </a:xfrm>
          <a:prstGeom prst="rect">
            <a:avLst/>
          </a:prstGeom>
          <a:noFill/>
          <a:ln>
            <a:noFill/>
          </a:ln>
        </p:spPr>
      </p:pic>
    </p:spTree>
    <p:extLst>
      <p:ext uri="{BB962C8B-B14F-4D97-AF65-F5344CB8AC3E}">
        <p14:creationId xmlns:p14="http://schemas.microsoft.com/office/powerpoint/2010/main" val="114814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F461-470C-4410-AABE-86411AC41E9F}"/>
              </a:ext>
            </a:extLst>
          </p:cNvPr>
          <p:cNvSpPr>
            <a:spLocks noGrp="1"/>
          </p:cNvSpPr>
          <p:nvPr>
            <p:ph type="title"/>
          </p:nvPr>
        </p:nvSpPr>
        <p:spPr/>
        <p:txBody>
          <a:bodyPr/>
          <a:lstStyle/>
          <a:p>
            <a:r>
              <a:rPr lang="en-CA" dirty="0"/>
              <a:t>Control Logic: Piston Control Logic</a:t>
            </a:r>
          </a:p>
        </p:txBody>
      </p:sp>
      <p:pic>
        <p:nvPicPr>
          <p:cNvPr id="4" name="Content Placeholder 3">
            <a:extLst>
              <a:ext uri="{FF2B5EF4-FFF2-40B4-BE49-F238E27FC236}">
                <a16:creationId xmlns:a16="http://schemas.microsoft.com/office/drawing/2014/main" id="{8EF01755-9994-42B5-B365-B456C28A6E4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0645" y="2646399"/>
            <a:ext cx="7445616" cy="3073918"/>
          </a:xfrm>
          <a:prstGeom prst="rect">
            <a:avLst/>
          </a:prstGeom>
          <a:noFill/>
          <a:ln>
            <a:noFill/>
          </a:ln>
        </p:spPr>
      </p:pic>
    </p:spTree>
    <p:extLst>
      <p:ext uri="{BB962C8B-B14F-4D97-AF65-F5344CB8AC3E}">
        <p14:creationId xmlns:p14="http://schemas.microsoft.com/office/powerpoint/2010/main" val="244470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_30_Horizontal_tolerance_2">
            <a:hlinkClick r:id="" action="ppaction://media"/>
            <a:extLst>
              <a:ext uri="{FF2B5EF4-FFF2-40B4-BE49-F238E27FC236}">
                <a16:creationId xmlns:a16="http://schemas.microsoft.com/office/drawing/2014/main" id="{B86FE90D-159E-4BDA-839B-BA2FC33E88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6809" y="954107"/>
            <a:ext cx="10496067" cy="5903893"/>
          </a:xfrm>
        </p:spPr>
      </p:pic>
      <p:sp>
        <p:nvSpPr>
          <p:cNvPr id="7" name="TextBox 6">
            <a:extLst>
              <a:ext uri="{FF2B5EF4-FFF2-40B4-BE49-F238E27FC236}">
                <a16:creationId xmlns:a16="http://schemas.microsoft.com/office/drawing/2014/main" id="{1836FC5A-1538-4BE4-A9AD-314D630FD798}"/>
              </a:ext>
            </a:extLst>
          </p:cNvPr>
          <p:cNvSpPr txBox="1"/>
          <p:nvPr/>
        </p:nvSpPr>
        <p:spPr>
          <a:xfrm>
            <a:off x="2743201" y="86464"/>
            <a:ext cx="7202487" cy="954107"/>
          </a:xfrm>
          <a:prstGeom prst="rect">
            <a:avLst/>
          </a:prstGeom>
          <a:noFill/>
        </p:spPr>
        <p:txBody>
          <a:bodyPr wrap="square" rtlCol="0">
            <a:spAutoFit/>
          </a:bodyPr>
          <a:lstStyle/>
          <a:p>
            <a:r>
              <a:rPr lang="en-CA" sz="2800" dirty="0"/>
              <a:t>Horizontal: 40mm – 161 mm (2 – 30), Tolerance: +/-8mm (2)</a:t>
            </a:r>
          </a:p>
        </p:txBody>
      </p:sp>
    </p:spTree>
    <p:extLst>
      <p:ext uri="{BB962C8B-B14F-4D97-AF65-F5344CB8AC3E}">
        <p14:creationId xmlns:p14="http://schemas.microsoft.com/office/powerpoint/2010/main" val="389317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36FC5A-1538-4BE4-A9AD-314D630FD798}"/>
              </a:ext>
            </a:extLst>
          </p:cNvPr>
          <p:cNvSpPr txBox="1"/>
          <p:nvPr/>
        </p:nvSpPr>
        <p:spPr>
          <a:xfrm>
            <a:off x="2743201" y="86464"/>
            <a:ext cx="7202487" cy="954107"/>
          </a:xfrm>
          <a:prstGeom prst="rect">
            <a:avLst/>
          </a:prstGeom>
          <a:noFill/>
        </p:spPr>
        <p:txBody>
          <a:bodyPr wrap="square" rtlCol="0">
            <a:spAutoFit/>
          </a:bodyPr>
          <a:lstStyle/>
          <a:p>
            <a:r>
              <a:rPr lang="en-CA" sz="2800" dirty="0"/>
              <a:t>Horizontal: 40mm – 161 mm (2 – 30), Tolerance: +/-20mm (5)</a:t>
            </a:r>
          </a:p>
        </p:txBody>
      </p:sp>
      <p:pic>
        <p:nvPicPr>
          <p:cNvPr id="5" name="10_30_Horizontal_tolerance_5">
            <a:hlinkClick r:id="" action="ppaction://media"/>
            <a:extLst>
              <a:ext uri="{FF2B5EF4-FFF2-40B4-BE49-F238E27FC236}">
                <a16:creationId xmlns:a16="http://schemas.microsoft.com/office/drawing/2014/main" id="{D867B4F3-0A08-4B45-94C1-4754BB5E00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08579" y="1040571"/>
            <a:ext cx="10342348" cy="5817429"/>
          </a:xfrm>
        </p:spPr>
      </p:pic>
    </p:spTree>
    <p:extLst>
      <p:ext uri="{BB962C8B-B14F-4D97-AF65-F5344CB8AC3E}">
        <p14:creationId xmlns:p14="http://schemas.microsoft.com/office/powerpoint/2010/main" val="13487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36FC5A-1538-4BE4-A9AD-314D630FD798}"/>
              </a:ext>
            </a:extLst>
          </p:cNvPr>
          <p:cNvSpPr txBox="1"/>
          <p:nvPr/>
        </p:nvSpPr>
        <p:spPr>
          <a:xfrm>
            <a:off x="2743201" y="86464"/>
            <a:ext cx="7202487" cy="954107"/>
          </a:xfrm>
          <a:prstGeom prst="rect">
            <a:avLst/>
          </a:prstGeom>
          <a:noFill/>
        </p:spPr>
        <p:txBody>
          <a:bodyPr wrap="square" rtlCol="0">
            <a:spAutoFit/>
          </a:bodyPr>
          <a:lstStyle/>
          <a:p>
            <a:r>
              <a:rPr lang="en-CA" sz="2800" dirty="0"/>
              <a:t>Vertical: 40mm – 161 mm (2 – 30), Tolerance: +/-8mm (2)</a:t>
            </a:r>
          </a:p>
        </p:txBody>
      </p:sp>
      <p:pic>
        <p:nvPicPr>
          <p:cNvPr id="4" name="0_30">
            <a:hlinkClick r:id="" action="ppaction://media"/>
            <a:extLst>
              <a:ext uri="{FF2B5EF4-FFF2-40B4-BE49-F238E27FC236}">
                <a16:creationId xmlns:a16="http://schemas.microsoft.com/office/drawing/2014/main" id="{822D6091-58D0-41C5-A4FB-BF28EA94D9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42766" y="1040571"/>
            <a:ext cx="10342349" cy="5817429"/>
          </a:xfrm>
        </p:spPr>
      </p:pic>
    </p:spTree>
    <p:extLst>
      <p:ext uri="{BB962C8B-B14F-4D97-AF65-F5344CB8AC3E}">
        <p14:creationId xmlns:p14="http://schemas.microsoft.com/office/powerpoint/2010/main" val="12298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36FC5A-1538-4BE4-A9AD-314D630FD798}"/>
              </a:ext>
            </a:extLst>
          </p:cNvPr>
          <p:cNvSpPr txBox="1"/>
          <p:nvPr/>
        </p:nvSpPr>
        <p:spPr>
          <a:xfrm>
            <a:off x="2743201" y="86464"/>
            <a:ext cx="7202487" cy="954107"/>
          </a:xfrm>
          <a:prstGeom prst="rect">
            <a:avLst/>
          </a:prstGeom>
          <a:noFill/>
        </p:spPr>
        <p:txBody>
          <a:bodyPr wrap="square" rtlCol="0">
            <a:spAutoFit/>
          </a:bodyPr>
          <a:lstStyle/>
          <a:p>
            <a:r>
              <a:rPr lang="en-CA" sz="2800" dirty="0"/>
              <a:t>Vertical: 161mm – 270 mm (30 – 55), Tolerance: +/-8mm (2)</a:t>
            </a:r>
          </a:p>
        </p:txBody>
      </p:sp>
      <p:pic>
        <p:nvPicPr>
          <p:cNvPr id="5" name="30_55">
            <a:hlinkClick r:id="" action="ppaction://media"/>
            <a:extLst>
              <a:ext uri="{FF2B5EF4-FFF2-40B4-BE49-F238E27FC236}">
                <a16:creationId xmlns:a16="http://schemas.microsoft.com/office/drawing/2014/main" id="{215982E8-2D35-4D25-990A-E3811F628D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0868" y="1040571"/>
            <a:ext cx="10188631" cy="5730965"/>
          </a:xfrm>
        </p:spPr>
      </p:pic>
    </p:spTree>
    <p:extLst>
      <p:ext uri="{BB962C8B-B14F-4D97-AF65-F5344CB8AC3E}">
        <p14:creationId xmlns:p14="http://schemas.microsoft.com/office/powerpoint/2010/main" val="303243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36FC5A-1538-4BE4-A9AD-314D630FD798}"/>
              </a:ext>
            </a:extLst>
          </p:cNvPr>
          <p:cNvSpPr txBox="1"/>
          <p:nvPr/>
        </p:nvSpPr>
        <p:spPr>
          <a:xfrm>
            <a:off x="2743201" y="86464"/>
            <a:ext cx="7202487" cy="954107"/>
          </a:xfrm>
          <a:prstGeom prst="rect">
            <a:avLst/>
          </a:prstGeom>
          <a:noFill/>
        </p:spPr>
        <p:txBody>
          <a:bodyPr wrap="square" rtlCol="0">
            <a:spAutoFit/>
          </a:bodyPr>
          <a:lstStyle/>
          <a:p>
            <a:r>
              <a:rPr lang="en-CA" sz="2800" dirty="0"/>
              <a:t>Vertical: 270 mm – 74 mm (55 – 10), Tolerance: +/-8mm (2)</a:t>
            </a:r>
          </a:p>
        </p:txBody>
      </p:sp>
      <p:pic>
        <p:nvPicPr>
          <p:cNvPr id="9" name="55_10">
            <a:hlinkClick r:id="" action="ppaction://media"/>
            <a:extLst>
              <a:ext uri="{FF2B5EF4-FFF2-40B4-BE49-F238E27FC236}">
                <a16:creationId xmlns:a16="http://schemas.microsoft.com/office/drawing/2014/main" id="{FABA34A3-5095-4383-86B3-08ED6D64610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0236" y="963456"/>
            <a:ext cx="10479445" cy="5894544"/>
          </a:xfrm>
        </p:spPr>
      </p:pic>
    </p:spTree>
    <p:extLst>
      <p:ext uri="{BB962C8B-B14F-4D97-AF65-F5344CB8AC3E}">
        <p14:creationId xmlns:p14="http://schemas.microsoft.com/office/powerpoint/2010/main" val="181680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451B-DF18-48EF-B21E-07479C81BCAF}"/>
              </a:ext>
            </a:extLst>
          </p:cNvPr>
          <p:cNvSpPr>
            <a:spLocks noGrp="1"/>
          </p:cNvSpPr>
          <p:nvPr>
            <p:ph type="title"/>
          </p:nvPr>
        </p:nvSpPr>
        <p:spPr/>
        <p:txBody>
          <a:bodyPr/>
          <a:lstStyle/>
          <a:p>
            <a:r>
              <a:rPr lang="en-CA" dirty="0"/>
              <a:t>Introduction/Overview</a:t>
            </a:r>
          </a:p>
        </p:txBody>
      </p:sp>
      <p:sp>
        <p:nvSpPr>
          <p:cNvPr id="3" name="Content Placeholder 2">
            <a:extLst>
              <a:ext uri="{FF2B5EF4-FFF2-40B4-BE49-F238E27FC236}">
                <a16:creationId xmlns:a16="http://schemas.microsoft.com/office/drawing/2014/main" id="{52058835-F7E5-429D-95A6-29D280E528F1}"/>
              </a:ext>
            </a:extLst>
          </p:cNvPr>
          <p:cNvSpPr>
            <a:spLocks noGrp="1"/>
          </p:cNvSpPr>
          <p:nvPr>
            <p:ph idx="1"/>
          </p:nvPr>
        </p:nvSpPr>
        <p:spPr/>
        <p:txBody>
          <a:bodyPr/>
          <a:lstStyle/>
          <a:p>
            <a:pPr>
              <a:lnSpc>
                <a:spcPct val="150000"/>
              </a:lnSpc>
            </a:pPr>
            <a:r>
              <a:rPr lang="en-CA" dirty="0"/>
              <a:t>Three Projects:</a:t>
            </a:r>
          </a:p>
          <a:p>
            <a:pPr lvl="1">
              <a:lnSpc>
                <a:spcPct val="150000"/>
              </a:lnSpc>
            </a:pPr>
            <a:r>
              <a:rPr lang="en-CA" dirty="0"/>
              <a:t>Project A: MECH 540B Lab Upgrade</a:t>
            </a:r>
          </a:p>
          <a:p>
            <a:pPr lvl="1">
              <a:lnSpc>
                <a:spcPct val="150000"/>
              </a:lnSpc>
            </a:pPr>
            <a:r>
              <a:rPr lang="en-CA" dirty="0"/>
              <a:t>Project B: MANU Automation Kit Controls</a:t>
            </a:r>
          </a:p>
          <a:p>
            <a:pPr lvl="1">
              <a:lnSpc>
                <a:spcPct val="150000"/>
              </a:lnSpc>
            </a:pPr>
            <a:r>
              <a:rPr lang="en-US" dirty="0"/>
              <a:t>Project C: Manufacturing Equipment Data Harvesting</a:t>
            </a:r>
            <a:endParaRPr lang="en-CA" dirty="0"/>
          </a:p>
        </p:txBody>
      </p:sp>
    </p:spTree>
    <p:extLst>
      <p:ext uri="{BB962C8B-B14F-4D97-AF65-F5344CB8AC3E}">
        <p14:creationId xmlns:p14="http://schemas.microsoft.com/office/powerpoint/2010/main" val="474523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707C-1134-4C9C-99AA-50C096D676C9}"/>
              </a:ext>
            </a:extLst>
          </p:cNvPr>
          <p:cNvSpPr>
            <a:spLocks noGrp="1"/>
          </p:cNvSpPr>
          <p:nvPr>
            <p:ph type="title"/>
          </p:nvPr>
        </p:nvSpPr>
        <p:spPr/>
        <p:txBody>
          <a:bodyPr>
            <a:normAutofit/>
          </a:bodyPr>
          <a:lstStyle/>
          <a:p>
            <a:r>
              <a:rPr lang="en-US" sz="4000" dirty="0"/>
              <a:t>Project C: Manufacturing Equipment Data Harvesting</a:t>
            </a:r>
            <a:endParaRPr lang="en-CA" sz="4000" dirty="0"/>
          </a:p>
        </p:txBody>
      </p:sp>
      <p:sp>
        <p:nvSpPr>
          <p:cNvPr id="3" name="Text Placeholder 2">
            <a:extLst>
              <a:ext uri="{FF2B5EF4-FFF2-40B4-BE49-F238E27FC236}">
                <a16:creationId xmlns:a16="http://schemas.microsoft.com/office/drawing/2014/main" id="{096A2349-A47C-4FED-A776-B7CC7F913D9E}"/>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040094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88FE-5A75-44B6-9562-5A187058E029}"/>
              </a:ext>
            </a:extLst>
          </p:cNvPr>
          <p:cNvSpPr>
            <a:spLocks noGrp="1"/>
          </p:cNvSpPr>
          <p:nvPr>
            <p:ph type="title"/>
          </p:nvPr>
        </p:nvSpPr>
        <p:spPr/>
        <p:txBody>
          <a:bodyPr/>
          <a:lstStyle/>
          <a:p>
            <a:r>
              <a:rPr lang="en-CA" dirty="0"/>
              <a:t>Overview</a:t>
            </a:r>
          </a:p>
        </p:txBody>
      </p:sp>
      <p:sp>
        <p:nvSpPr>
          <p:cNvPr id="3" name="Content Placeholder 2">
            <a:extLst>
              <a:ext uri="{FF2B5EF4-FFF2-40B4-BE49-F238E27FC236}">
                <a16:creationId xmlns:a16="http://schemas.microsoft.com/office/drawing/2014/main" id="{A09C8C2D-2254-448C-B527-C045BF397BB0}"/>
              </a:ext>
            </a:extLst>
          </p:cNvPr>
          <p:cNvSpPr>
            <a:spLocks noGrp="1"/>
          </p:cNvSpPr>
          <p:nvPr>
            <p:ph idx="1"/>
          </p:nvPr>
        </p:nvSpPr>
        <p:spPr>
          <a:xfrm>
            <a:off x="676443" y="1892702"/>
            <a:ext cx="10058400" cy="4050792"/>
          </a:xfrm>
        </p:spPr>
        <p:txBody>
          <a:bodyPr>
            <a:noAutofit/>
          </a:bodyPr>
          <a:lstStyle/>
          <a:p>
            <a:pPr>
              <a:lnSpc>
                <a:spcPct val="100000"/>
              </a:lnSpc>
            </a:pPr>
            <a:r>
              <a:rPr lang="en-CA" sz="1800" dirty="0"/>
              <a:t>Data Harvesting/acquisition of equipment in FF219 lab</a:t>
            </a:r>
          </a:p>
          <a:p>
            <a:pPr>
              <a:lnSpc>
                <a:spcPct val="100000"/>
              </a:lnSpc>
            </a:pPr>
            <a:r>
              <a:rPr lang="en-CA" sz="1800" dirty="0"/>
              <a:t>Goal: </a:t>
            </a:r>
          </a:p>
          <a:p>
            <a:pPr lvl="1">
              <a:lnSpc>
                <a:spcPct val="100000"/>
              </a:lnSpc>
            </a:pPr>
            <a:r>
              <a:rPr lang="en-CA" sz="1600" dirty="0"/>
              <a:t>A list of communication interfaces and relevant tag/variable related to performance/diagnostic</a:t>
            </a:r>
          </a:p>
          <a:p>
            <a:pPr lvl="1">
              <a:lnSpc>
                <a:spcPct val="100000"/>
              </a:lnSpc>
            </a:pPr>
            <a:r>
              <a:rPr lang="en-CA" sz="1600" dirty="0"/>
              <a:t>SCADA application for injection moulding machine</a:t>
            </a:r>
          </a:p>
          <a:p>
            <a:pPr>
              <a:lnSpc>
                <a:spcPct val="100000"/>
              </a:lnSpc>
            </a:pPr>
            <a:r>
              <a:rPr lang="en-CA" sz="1800" dirty="0"/>
              <a:t>List of Equipment:</a:t>
            </a:r>
          </a:p>
          <a:p>
            <a:pPr lvl="1">
              <a:lnSpc>
                <a:spcPct val="100000"/>
              </a:lnSpc>
            </a:pPr>
            <a:r>
              <a:rPr lang="en-CA" dirty="0"/>
              <a:t>BOY Injection moulding machine</a:t>
            </a:r>
          </a:p>
          <a:p>
            <a:pPr lvl="1">
              <a:lnSpc>
                <a:spcPct val="100000"/>
              </a:lnSpc>
            </a:pPr>
            <a:r>
              <a:rPr lang="en-CA" dirty="0" err="1"/>
              <a:t>Samnian</a:t>
            </a:r>
            <a:r>
              <a:rPr lang="en-CA" dirty="0"/>
              <a:t> Automation kit</a:t>
            </a:r>
          </a:p>
          <a:p>
            <a:pPr lvl="1">
              <a:lnSpc>
                <a:spcPct val="100000"/>
              </a:lnSpc>
            </a:pPr>
            <a:r>
              <a:rPr lang="en-CA" dirty="0"/>
              <a:t>HAAS CNC mill</a:t>
            </a:r>
          </a:p>
          <a:p>
            <a:pPr lvl="1">
              <a:lnSpc>
                <a:spcPct val="100000"/>
              </a:lnSpc>
            </a:pPr>
            <a:r>
              <a:rPr lang="en-CA" dirty="0"/>
              <a:t>Watlow Temperature and process controller (</a:t>
            </a:r>
            <a:r>
              <a:rPr lang="en-US" dirty="0"/>
              <a:t>Blue M Standard Mechanical Convection Oven)</a:t>
            </a:r>
            <a:endParaRPr lang="en-CA" dirty="0"/>
          </a:p>
          <a:p>
            <a:pPr lvl="1">
              <a:lnSpc>
                <a:spcPct val="100000"/>
              </a:lnSpc>
            </a:pPr>
            <a:r>
              <a:rPr lang="en-CA" dirty="0"/>
              <a:t>Omega microprocessor based temperature process control (for </a:t>
            </a:r>
            <a:r>
              <a:rPr lang="en-US" dirty="0" err="1"/>
              <a:t>Thermolyne</a:t>
            </a:r>
            <a:r>
              <a:rPr lang="en-US" dirty="0"/>
              <a:t> </a:t>
            </a:r>
            <a:r>
              <a:rPr lang="en-US" dirty="0" err="1"/>
              <a:t>Furnatrol</a:t>
            </a:r>
            <a:r>
              <a:rPr lang="en-US" dirty="0"/>
              <a:t> II muffle furnace)</a:t>
            </a:r>
            <a:endParaRPr lang="en-CA" dirty="0"/>
          </a:p>
          <a:p>
            <a:pPr lvl="1">
              <a:lnSpc>
                <a:spcPct val="100000"/>
              </a:lnSpc>
            </a:pPr>
            <a:r>
              <a:rPr lang="en-CA" dirty="0"/>
              <a:t>Raise3D Pro2 Plus 3D printer</a:t>
            </a:r>
          </a:p>
          <a:p>
            <a:pPr lvl="1">
              <a:lnSpc>
                <a:spcPct val="100000"/>
              </a:lnSpc>
            </a:pPr>
            <a:r>
              <a:rPr lang="en-CA" dirty="0"/>
              <a:t>Instron Load frame</a:t>
            </a:r>
          </a:p>
        </p:txBody>
      </p:sp>
    </p:spTree>
    <p:extLst>
      <p:ext uri="{BB962C8B-B14F-4D97-AF65-F5344CB8AC3E}">
        <p14:creationId xmlns:p14="http://schemas.microsoft.com/office/powerpoint/2010/main" val="1941351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53E83-9A58-43FC-A482-E8A291EFB927}"/>
              </a:ext>
            </a:extLst>
          </p:cNvPr>
          <p:cNvSpPr>
            <a:spLocks noGrp="1"/>
          </p:cNvSpPr>
          <p:nvPr>
            <p:ph type="title"/>
          </p:nvPr>
        </p:nvSpPr>
        <p:spPr>
          <a:xfrm>
            <a:off x="382280" y="484632"/>
            <a:ext cx="6743844" cy="1609344"/>
          </a:xfrm>
        </p:spPr>
        <p:txBody>
          <a:bodyPr>
            <a:normAutofit/>
          </a:bodyPr>
          <a:lstStyle/>
          <a:p>
            <a:r>
              <a:rPr lang="en-CA" sz="4800" dirty="0"/>
              <a:t>BOY Injection Moulding Machine</a:t>
            </a:r>
          </a:p>
        </p:txBody>
      </p:sp>
      <p:sp>
        <p:nvSpPr>
          <p:cNvPr id="3" name="Content Placeholder 2">
            <a:extLst>
              <a:ext uri="{FF2B5EF4-FFF2-40B4-BE49-F238E27FC236}">
                <a16:creationId xmlns:a16="http://schemas.microsoft.com/office/drawing/2014/main" id="{5F65F4DD-EE3F-458C-99A1-F93351C3E58B}"/>
              </a:ext>
            </a:extLst>
          </p:cNvPr>
          <p:cNvSpPr>
            <a:spLocks noGrp="1"/>
          </p:cNvSpPr>
          <p:nvPr>
            <p:ph idx="1"/>
          </p:nvPr>
        </p:nvSpPr>
        <p:spPr>
          <a:xfrm>
            <a:off x="382279" y="2121408"/>
            <a:ext cx="6743845" cy="4050792"/>
          </a:xfrm>
        </p:spPr>
        <p:txBody>
          <a:bodyPr>
            <a:normAutofit/>
          </a:bodyPr>
          <a:lstStyle/>
          <a:p>
            <a:r>
              <a:rPr lang="en-US" sz="1800" dirty="0"/>
              <a:t>It used for manufacturing plastic products through means of an injection </a:t>
            </a:r>
            <a:r>
              <a:rPr lang="en-US" sz="1800"/>
              <a:t>moulding</a:t>
            </a:r>
            <a:r>
              <a:rPr lang="en-US" sz="1800" dirty="0"/>
              <a:t> process</a:t>
            </a:r>
            <a:endParaRPr lang="en-CA" sz="1800" dirty="0"/>
          </a:p>
        </p:txBody>
      </p:sp>
      <p:pic>
        <p:nvPicPr>
          <p:cNvPr id="10" name="Picture 9" descr="Diagram&#10;&#10;Description automatically generated with medium confidence">
            <a:extLst>
              <a:ext uri="{FF2B5EF4-FFF2-40B4-BE49-F238E27FC236}">
                <a16:creationId xmlns:a16="http://schemas.microsoft.com/office/drawing/2014/main" id="{1CF0033F-0CC3-4BC0-B3D9-3C63FCE8031B}"/>
              </a:ext>
            </a:extLst>
          </p:cNvPr>
          <p:cNvPicPr/>
          <p:nvPr/>
        </p:nvPicPr>
        <p:blipFill rotWithShape="1">
          <a:blip r:embed="rId5">
            <a:extLst>
              <a:ext uri="{28A0092B-C50C-407E-A947-70E740481C1C}">
                <a14:useLocalDpi xmlns:a14="http://schemas.microsoft.com/office/drawing/2010/main" val="0"/>
              </a:ext>
            </a:extLst>
          </a:blip>
          <a:srcRect l="18103" r="16513" b="1"/>
          <a:stretch/>
        </p:blipFill>
        <p:spPr bwMode="auto">
          <a:xfrm>
            <a:off x="7545274" y="10"/>
            <a:ext cx="4646726" cy="6857990"/>
          </a:xfrm>
          <a:prstGeom prst="rect">
            <a:avLst/>
          </a:prstGeom>
          <a:noFill/>
        </p:spPr>
      </p:pic>
      <p:grpSp>
        <p:nvGrpSpPr>
          <p:cNvPr id="25" name="Group 24">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452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4DB0-1229-4AA7-BC66-897EE1E66207}"/>
              </a:ext>
            </a:extLst>
          </p:cNvPr>
          <p:cNvSpPr>
            <a:spLocks noGrp="1"/>
          </p:cNvSpPr>
          <p:nvPr>
            <p:ph type="title"/>
          </p:nvPr>
        </p:nvSpPr>
        <p:spPr/>
        <p:txBody>
          <a:bodyPr/>
          <a:lstStyle/>
          <a:p>
            <a:r>
              <a:rPr lang="en-CA" dirty="0"/>
              <a:t>Communication Technology and Tags</a:t>
            </a:r>
          </a:p>
        </p:txBody>
      </p:sp>
      <p:sp>
        <p:nvSpPr>
          <p:cNvPr id="3" name="Content Placeholder 2">
            <a:extLst>
              <a:ext uri="{FF2B5EF4-FFF2-40B4-BE49-F238E27FC236}">
                <a16:creationId xmlns:a16="http://schemas.microsoft.com/office/drawing/2014/main" id="{2E3A3DE3-0947-481A-A8F6-5E4D9BF6AE72}"/>
              </a:ext>
            </a:extLst>
          </p:cNvPr>
          <p:cNvSpPr>
            <a:spLocks noGrp="1"/>
          </p:cNvSpPr>
          <p:nvPr>
            <p:ph idx="1"/>
          </p:nvPr>
        </p:nvSpPr>
        <p:spPr/>
        <p:txBody>
          <a:bodyPr/>
          <a:lstStyle/>
          <a:p>
            <a:pPr>
              <a:lnSpc>
                <a:spcPct val="150000"/>
              </a:lnSpc>
            </a:pPr>
            <a:r>
              <a:rPr lang="en-CA" dirty="0"/>
              <a:t>Communication: Ethernet OPC</a:t>
            </a:r>
          </a:p>
          <a:p>
            <a:pPr>
              <a:lnSpc>
                <a:spcPct val="150000"/>
              </a:lnSpc>
            </a:pPr>
            <a:r>
              <a:rPr lang="en-CA" dirty="0"/>
              <a:t>All tags/variables including their addresses can be access using </a:t>
            </a:r>
            <a:r>
              <a:rPr lang="en-CA" dirty="0" err="1"/>
              <a:t>KEPServerEX</a:t>
            </a:r>
            <a:r>
              <a:rPr lang="en-CA" dirty="0"/>
              <a:t> 6 with CODESYS V2.3 driver</a:t>
            </a:r>
          </a:p>
        </p:txBody>
      </p:sp>
    </p:spTree>
    <p:extLst>
      <p:ext uri="{BB962C8B-B14F-4D97-AF65-F5344CB8AC3E}">
        <p14:creationId xmlns:p14="http://schemas.microsoft.com/office/powerpoint/2010/main" val="2290039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BFE963FC-E575-4351-BA7F-1BB41AC29089}"/>
              </a:ext>
            </a:extLst>
          </p:cNvPr>
          <p:cNvGraphicFramePr>
            <a:graphicFrameLocks noGrp="1"/>
          </p:cNvGraphicFramePr>
          <p:nvPr>
            <p:extLst>
              <p:ext uri="{D42A27DB-BD31-4B8C-83A1-F6EECF244321}">
                <p14:modId xmlns:p14="http://schemas.microsoft.com/office/powerpoint/2010/main" val="3589516703"/>
              </p:ext>
            </p:extLst>
          </p:nvPr>
        </p:nvGraphicFramePr>
        <p:xfrm>
          <a:off x="-2" y="0"/>
          <a:ext cx="12192000" cy="6857999"/>
        </p:xfrm>
        <a:graphic>
          <a:graphicData uri="http://schemas.openxmlformats.org/drawingml/2006/table">
            <a:tbl>
              <a:tblPr firstRow="1" firstCol="1" bandRow="1">
                <a:tableStyleId>{5C22544A-7EE6-4342-B048-85BDC9FD1C3A}</a:tableStyleId>
              </a:tblPr>
              <a:tblGrid>
                <a:gridCol w="3311879">
                  <a:extLst>
                    <a:ext uri="{9D8B030D-6E8A-4147-A177-3AD203B41FA5}">
                      <a16:colId xmlns:a16="http://schemas.microsoft.com/office/drawing/2014/main" val="3729353365"/>
                    </a:ext>
                  </a:extLst>
                </a:gridCol>
                <a:gridCol w="2749770">
                  <a:extLst>
                    <a:ext uri="{9D8B030D-6E8A-4147-A177-3AD203B41FA5}">
                      <a16:colId xmlns:a16="http://schemas.microsoft.com/office/drawing/2014/main" val="834632767"/>
                    </a:ext>
                  </a:extLst>
                </a:gridCol>
                <a:gridCol w="2323863">
                  <a:extLst>
                    <a:ext uri="{9D8B030D-6E8A-4147-A177-3AD203B41FA5}">
                      <a16:colId xmlns:a16="http://schemas.microsoft.com/office/drawing/2014/main" val="3527497237"/>
                    </a:ext>
                  </a:extLst>
                </a:gridCol>
                <a:gridCol w="767255">
                  <a:extLst>
                    <a:ext uri="{9D8B030D-6E8A-4147-A177-3AD203B41FA5}">
                      <a16:colId xmlns:a16="http://schemas.microsoft.com/office/drawing/2014/main" val="2340177814"/>
                    </a:ext>
                  </a:extLst>
                </a:gridCol>
                <a:gridCol w="1472717">
                  <a:extLst>
                    <a:ext uri="{9D8B030D-6E8A-4147-A177-3AD203B41FA5}">
                      <a16:colId xmlns:a16="http://schemas.microsoft.com/office/drawing/2014/main" val="3786071137"/>
                    </a:ext>
                  </a:extLst>
                </a:gridCol>
                <a:gridCol w="1566516">
                  <a:extLst>
                    <a:ext uri="{9D8B030D-6E8A-4147-A177-3AD203B41FA5}">
                      <a16:colId xmlns:a16="http://schemas.microsoft.com/office/drawing/2014/main" val="785637849"/>
                    </a:ext>
                  </a:extLst>
                </a:gridCol>
              </a:tblGrid>
              <a:tr h="763215">
                <a:tc>
                  <a:txBody>
                    <a:bodyPr/>
                    <a:lstStyle/>
                    <a:p>
                      <a:pPr algn="ctr">
                        <a:lnSpc>
                          <a:spcPct val="150000"/>
                        </a:lnSpc>
                        <a:spcAft>
                          <a:spcPts val="800"/>
                        </a:spcAft>
                      </a:pPr>
                      <a:r>
                        <a:rPr lang="en-CA" sz="1400" dirty="0">
                          <a:effectLst/>
                        </a:rPr>
                        <a:t>Sensor Endpoint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Instrumentation Data Sources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Addresses</a:t>
                      </a:r>
                    </a:p>
                    <a:p>
                      <a:pPr algn="ctr">
                        <a:lnSpc>
                          <a:spcPct val="150000"/>
                        </a:lnSpc>
                        <a:spcAft>
                          <a:spcPts val="800"/>
                        </a:spcAft>
                      </a:pPr>
                      <a:r>
                        <a:rPr lang="en-CA" sz="1400">
                          <a:effectLst/>
                        </a:rPr>
                        <a:t>(just the tag name)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Units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Conversions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Engineering Units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845841833"/>
                  </a:ext>
                </a:extLst>
              </a:tr>
              <a:tr h="301133">
                <a:tc gridSpan="6">
                  <a:txBody>
                    <a:bodyPr/>
                    <a:lstStyle/>
                    <a:p>
                      <a:pPr algn="ctr">
                        <a:lnSpc>
                          <a:spcPct val="150000"/>
                        </a:lnSpc>
                        <a:spcAft>
                          <a:spcPts val="800"/>
                        </a:spcAft>
                      </a:pPr>
                      <a:r>
                        <a:rPr lang="en-CA" sz="1400">
                          <a:effectLst/>
                        </a:rPr>
                        <a:t>Communication Interface: Ethernet OPC via KEPServerEX</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pPr algn="ctr">
                        <a:lnSpc>
                          <a:spcPct val="150000"/>
                        </a:lnSpc>
                        <a:spcAft>
                          <a:spcPts val="800"/>
                        </a:spcAft>
                      </a:pPr>
                      <a:endParaRPr lang="en-CA" sz="9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749967487"/>
                  </a:ext>
                </a:extLst>
              </a:tr>
              <a:tr h="301133">
                <a:tc>
                  <a:txBody>
                    <a:bodyPr/>
                    <a:lstStyle/>
                    <a:p>
                      <a:pPr algn="ctr">
                        <a:lnSpc>
                          <a:spcPct val="150000"/>
                        </a:lnSpc>
                        <a:spcAft>
                          <a:spcPts val="800"/>
                        </a:spcAft>
                      </a:pPr>
                      <a:r>
                        <a:rPr lang="en-CA" sz="1400" dirty="0">
                          <a:effectLst/>
                        </a:rPr>
                        <a:t>Clamping Force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Pressure sensor B30D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.xFWkzSchliessen_kN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kN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kN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873785255"/>
                  </a:ext>
                </a:extLst>
              </a:tr>
              <a:tr h="638328">
                <a:tc>
                  <a:txBody>
                    <a:bodyPr/>
                    <a:lstStyle/>
                    <a:p>
                      <a:pPr algn="ctr">
                        <a:lnSpc>
                          <a:spcPct val="150000"/>
                        </a:lnSpc>
                        <a:spcAft>
                          <a:spcPts val="800"/>
                        </a:spcAft>
                      </a:pPr>
                      <a:r>
                        <a:rPr lang="en-CA" sz="1400">
                          <a:effectLst/>
                        </a:rPr>
                        <a:t>Max Injection Pressure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Pressure sensor</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.xpSpritzMax_psi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psi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1 psi = 6.89476 kPa</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kPa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489569207"/>
                  </a:ext>
                </a:extLst>
              </a:tr>
              <a:tr h="301133">
                <a:tc>
                  <a:txBody>
                    <a:bodyPr/>
                    <a:lstStyle/>
                    <a:p>
                      <a:pPr algn="ctr">
                        <a:lnSpc>
                          <a:spcPct val="150000"/>
                        </a:lnSpc>
                        <a:spcAft>
                          <a:spcPts val="800"/>
                        </a:spcAft>
                      </a:pPr>
                      <a:r>
                        <a:rPr lang="en-CA" sz="1400">
                          <a:effectLst/>
                        </a:rPr>
                        <a:t>Feeding zone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Thermocouple (Type J, FeCuNi)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.xkEinzugszone_C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835582270"/>
                  </a:ext>
                </a:extLst>
              </a:tr>
              <a:tr h="301133">
                <a:tc>
                  <a:txBody>
                    <a:bodyPr/>
                    <a:lstStyle/>
                    <a:p>
                      <a:pPr algn="ctr">
                        <a:lnSpc>
                          <a:spcPct val="150000"/>
                        </a:lnSpc>
                        <a:spcAft>
                          <a:spcPts val="800"/>
                        </a:spcAft>
                      </a:pPr>
                      <a:r>
                        <a:rPr lang="en-CA" sz="1400">
                          <a:effectLst/>
                        </a:rPr>
                        <a:t>Heating zone 1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Thermocouple (Type J, FeCuNi)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.xkHeizzone1_C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175062456"/>
                  </a:ext>
                </a:extLst>
              </a:tr>
              <a:tr h="301133">
                <a:tc>
                  <a:txBody>
                    <a:bodyPr/>
                    <a:lstStyle/>
                    <a:p>
                      <a:pPr algn="ctr">
                        <a:lnSpc>
                          <a:spcPct val="150000"/>
                        </a:lnSpc>
                        <a:spcAft>
                          <a:spcPts val="800"/>
                        </a:spcAft>
                      </a:pPr>
                      <a:r>
                        <a:rPr lang="en-CA" sz="1400">
                          <a:effectLst/>
                        </a:rPr>
                        <a:t>Heating zone 2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Thermocouple (Type J, FeCuNi)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.xkHeizzone2_C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2242139463"/>
                  </a:ext>
                </a:extLst>
              </a:tr>
              <a:tr h="301133">
                <a:tc>
                  <a:txBody>
                    <a:bodyPr/>
                    <a:lstStyle/>
                    <a:p>
                      <a:pPr algn="ctr">
                        <a:lnSpc>
                          <a:spcPct val="150000"/>
                        </a:lnSpc>
                        <a:spcAft>
                          <a:spcPts val="800"/>
                        </a:spcAft>
                      </a:pPr>
                      <a:r>
                        <a:rPr lang="en-CA" sz="1400">
                          <a:effectLst/>
                        </a:rPr>
                        <a:t>Heating zone 3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Thermocouple (Type J, FeCuNi)</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.xkHeizzone3_C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755638381"/>
                  </a:ext>
                </a:extLst>
              </a:tr>
              <a:tr h="301133">
                <a:tc>
                  <a:txBody>
                    <a:bodyPr/>
                    <a:lstStyle/>
                    <a:p>
                      <a:pPr algn="ctr">
                        <a:lnSpc>
                          <a:spcPct val="150000"/>
                        </a:lnSpc>
                        <a:spcAft>
                          <a:spcPts val="800"/>
                        </a:spcAft>
                      </a:pPr>
                      <a:r>
                        <a:rPr lang="en-CA" sz="1400">
                          <a:effectLst/>
                        </a:rPr>
                        <a:t>Heating zone 4 (Nozzle)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Thermocouple (Type J, </a:t>
                      </a:r>
                      <a:r>
                        <a:rPr lang="en-CA" sz="1400" dirty="0" err="1">
                          <a:effectLst/>
                        </a:rPr>
                        <a:t>FeCuNi</a:t>
                      </a:r>
                      <a:r>
                        <a:rPr lang="en-CA" sz="1400" dirty="0">
                          <a:effectLst/>
                        </a:rPr>
                        <a: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.xkHeizzone4_C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2057068717"/>
                  </a:ext>
                </a:extLst>
              </a:tr>
              <a:tr h="301133">
                <a:tc>
                  <a:txBody>
                    <a:bodyPr/>
                    <a:lstStyle/>
                    <a:p>
                      <a:pPr algn="ctr">
                        <a:lnSpc>
                          <a:spcPct val="150000"/>
                        </a:lnSpc>
                        <a:spcAft>
                          <a:spcPts val="800"/>
                        </a:spcAft>
                      </a:pPr>
                      <a:r>
                        <a:rPr lang="en-CA" sz="1400">
                          <a:effectLst/>
                        </a:rPr>
                        <a:t>Heating zone 5 (Mould) temperature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Thermocouple (Type J, </a:t>
                      </a:r>
                      <a:r>
                        <a:rPr lang="en-CA" sz="1400" dirty="0" err="1">
                          <a:effectLst/>
                        </a:rPr>
                        <a:t>FeCuNi</a:t>
                      </a:r>
                      <a:r>
                        <a:rPr lang="en-CA" sz="1400" dirty="0">
                          <a:effectLst/>
                        </a:rPr>
                        <a: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.xkHeizzone5_C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612935966"/>
                  </a:ext>
                </a:extLst>
              </a:tr>
              <a:tr h="301133">
                <a:tc>
                  <a:txBody>
                    <a:bodyPr/>
                    <a:lstStyle/>
                    <a:p>
                      <a:pPr algn="ctr">
                        <a:lnSpc>
                          <a:spcPct val="150000"/>
                        </a:lnSpc>
                        <a:spcAft>
                          <a:spcPts val="800"/>
                        </a:spcAft>
                      </a:pPr>
                      <a:r>
                        <a:rPr lang="en-CA" sz="1400">
                          <a:effectLst/>
                        </a:rPr>
                        <a:t>Ejector Position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Position sensor</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a:t>
                      </a:r>
                      <a:r>
                        <a:rPr lang="en-CA" sz="1400" dirty="0" err="1">
                          <a:effectLst/>
                        </a:rPr>
                        <a:t>xsAuswerfer_mm</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mm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mm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2538631620"/>
                  </a:ext>
                </a:extLst>
              </a:tr>
              <a:tr h="301133">
                <a:tc>
                  <a:txBody>
                    <a:bodyPr/>
                    <a:lstStyle/>
                    <a:p>
                      <a:pPr algn="ctr">
                        <a:lnSpc>
                          <a:spcPct val="150000"/>
                        </a:lnSpc>
                        <a:spcAft>
                          <a:spcPts val="800"/>
                        </a:spcAft>
                      </a:pPr>
                      <a:r>
                        <a:rPr lang="en-CA" sz="1400">
                          <a:effectLst/>
                        </a:rPr>
                        <a:t>Screw Position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Position sensor</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.xsSchnecke_mm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mm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mm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2718016105"/>
                  </a:ext>
                </a:extLst>
              </a:tr>
              <a:tr h="301133">
                <a:tc>
                  <a:txBody>
                    <a:bodyPr/>
                    <a:lstStyle/>
                    <a:p>
                      <a:pPr algn="ctr">
                        <a:lnSpc>
                          <a:spcPct val="150000"/>
                        </a:lnSpc>
                        <a:spcAft>
                          <a:spcPts val="800"/>
                        </a:spcAft>
                      </a:pPr>
                      <a:r>
                        <a:rPr lang="en-CA" sz="1400">
                          <a:effectLst/>
                        </a:rPr>
                        <a:t>Screw speed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Speed sensor</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.xvSchnecke_1min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1 / min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1 1/min = 1 rpm</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rpm</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540202920"/>
                  </a:ext>
                </a:extLst>
              </a:tr>
              <a:tr h="301133">
                <a:tc>
                  <a:txBody>
                    <a:bodyPr/>
                    <a:lstStyle/>
                    <a:p>
                      <a:pPr algn="ctr">
                        <a:lnSpc>
                          <a:spcPct val="150000"/>
                        </a:lnSpc>
                        <a:spcAft>
                          <a:spcPts val="800"/>
                        </a:spcAft>
                      </a:pPr>
                      <a:r>
                        <a:rPr lang="en-CA" sz="1400">
                          <a:effectLst/>
                        </a:rPr>
                        <a:t>Average Cycle Time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.xtZykluszeitMittelwert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sec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sec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418903721"/>
                  </a:ext>
                </a:extLst>
              </a:tr>
              <a:tr h="301133">
                <a:tc>
                  <a:txBody>
                    <a:bodyPr/>
                    <a:lstStyle/>
                    <a:p>
                      <a:pPr algn="ctr">
                        <a:lnSpc>
                          <a:spcPct val="150000"/>
                        </a:lnSpc>
                        <a:spcAft>
                          <a:spcPts val="800"/>
                        </a:spcAft>
                      </a:pPr>
                      <a:r>
                        <a:rPr lang="en-CA" sz="1400">
                          <a:effectLst/>
                        </a:rPr>
                        <a:t>Effectiveness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.xnEffektivitaet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533358335"/>
                  </a:ext>
                </a:extLst>
              </a:tr>
              <a:tr h="301133">
                <a:tc>
                  <a:txBody>
                    <a:bodyPr/>
                    <a:lstStyle/>
                    <a:p>
                      <a:pPr algn="ctr">
                        <a:lnSpc>
                          <a:spcPct val="150000"/>
                        </a:lnSpc>
                        <a:spcAft>
                          <a:spcPts val="800"/>
                        </a:spcAft>
                      </a:pPr>
                      <a:r>
                        <a:rPr lang="en-CA" sz="1400">
                          <a:effectLst/>
                        </a:rPr>
                        <a:t>Estimated Production Time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.xtProduktionsdauer</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sec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sec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348171268"/>
                  </a:ext>
                </a:extLst>
              </a:tr>
              <a:tr h="638328">
                <a:tc>
                  <a:txBody>
                    <a:bodyPr/>
                    <a:lstStyle/>
                    <a:p>
                      <a:pPr algn="ctr">
                        <a:lnSpc>
                          <a:spcPct val="150000"/>
                        </a:lnSpc>
                        <a:spcAft>
                          <a:spcPts val="800"/>
                        </a:spcAft>
                      </a:pPr>
                      <a:r>
                        <a:rPr lang="en-CA" sz="1400">
                          <a:effectLst/>
                        </a:rPr>
                        <a:t>Material Throughput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.xmMaterialdurchsatz_kgh</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kg/hr</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1 kg/hr = (1/60) kg/sec</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kg</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1868203236"/>
                  </a:ext>
                </a:extLst>
              </a:tr>
              <a:tr h="301133">
                <a:tc>
                  <a:txBody>
                    <a:bodyPr/>
                    <a:lstStyle/>
                    <a:p>
                      <a:pPr algn="ctr">
                        <a:lnSpc>
                          <a:spcPct val="150000"/>
                        </a:lnSpc>
                        <a:spcAft>
                          <a:spcPts val="800"/>
                        </a:spcAft>
                      </a:pPr>
                      <a:r>
                        <a:rPr lang="en-CA" sz="1400">
                          <a:effectLst/>
                        </a:rPr>
                        <a:t>Poor Parts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.xnStueckzaehlerSchlecht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2821023756"/>
                  </a:ext>
                </a:extLst>
              </a:tr>
              <a:tr h="301133">
                <a:tc>
                  <a:txBody>
                    <a:bodyPr/>
                    <a:lstStyle/>
                    <a:p>
                      <a:pPr algn="ctr">
                        <a:lnSpc>
                          <a:spcPct val="150000"/>
                        </a:lnSpc>
                        <a:spcAft>
                          <a:spcPts val="800"/>
                        </a:spcAft>
                      </a:pPr>
                      <a:r>
                        <a:rPr lang="en-CA" sz="1400">
                          <a:effectLst/>
                        </a:rPr>
                        <a:t>Total Parts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.xnStueckzaehlerGesamt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tc>
                  <a:txBody>
                    <a:bodyPr/>
                    <a:lstStyle/>
                    <a:p>
                      <a:pPr algn="ctr">
                        <a:lnSpc>
                          <a:spcPct val="150000"/>
                        </a:lnSpc>
                        <a:spcAft>
                          <a:spcPts val="800"/>
                        </a:spcAft>
                      </a:pPr>
                      <a:r>
                        <a:rPr lang="en-CA" sz="1400" dirty="0">
                          <a:effectLst/>
                        </a:rPr>
                        <a:t>None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4858" marR="14858" marT="0" marB="0"/>
                </a:tc>
                <a:extLst>
                  <a:ext uri="{0D108BD9-81ED-4DB2-BD59-A6C34878D82A}">
                    <a16:rowId xmlns:a16="http://schemas.microsoft.com/office/drawing/2014/main" val="3719135444"/>
                  </a:ext>
                </a:extLst>
              </a:tr>
            </a:tbl>
          </a:graphicData>
        </a:graphic>
      </p:graphicFrame>
    </p:spTree>
    <p:extLst>
      <p:ext uri="{BB962C8B-B14F-4D97-AF65-F5344CB8AC3E}">
        <p14:creationId xmlns:p14="http://schemas.microsoft.com/office/powerpoint/2010/main" val="87886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2D75-4910-4A15-AC97-C3587C7A14C0}"/>
              </a:ext>
            </a:extLst>
          </p:cNvPr>
          <p:cNvSpPr>
            <a:spLocks noGrp="1"/>
          </p:cNvSpPr>
          <p:nvPr>
            <p:ph type="title"/>
          </p:nvPr>
        </p:nvSpPr>
        <p:spPr/>
        <p:txBody>
          <a:bodyPr/>
          <a:lstStyle/>
          <a:p>
            <a:r>
              <a:rPr lang="en-CA" dirty="0"/>
              <a:t>SCADA Application</a:t>
            </a:r>
          </a:p>
        </p:txBody>
      </p:sp>
      <p:sp>
        <p:nvSpPr>
          <p:cNvPr id="6" name="Content Placeholder 5">
            <a:extLst>
              <a:ext uri="{FF2B5EF4-FFF2-40B4-BE49-F238E27FC236}">
                <a16:creationId xmlns:a16="http://schemas.microsoft.com/office/drawing/2014/main" id="{FCE5CDD8-6263-4C6C-B2CC-C6C4D0C476D8}"/>
              </a:ext>
            </a:extLst>
          </p:cNvPr>
          <p:cNvSpPr>
            <a:spLocks noGrp="1"/>
          </p:cNvSpPr>
          <p:nvPr>
            <p:ph idx="1"/>
          </p:nvPr>
        </p:nvSpPr>
        <p:spPr/>
        <p:txBody>
          <a:bodyPr/>
          <a:lstStyle/>
          <a:p>
            <a:r>
              <a:rPr lang="en-CA" dirty="0"/>
              <a:t>Port: TCP/IP</a:t>
            </a:r>
          </a:p>
          <a:p>
            <a:r>
              <a:rPr lang="en-CA" dirty="0"/>
              <a:t>Driver: OPC Client</a:t>
            </a:r>
          </a:p>
          <a:p>
            <a:r>
              <a:rPr lang="en-CA" dirty="0"/>
              <a:t>Tags: I/O and Calculations (Type Analog)</a:t>
            </a:r>
          </a:p>
        </p:txBody>
      </p:sp>
      <p:pic>
        <p:nvPicPr>
          <p:cNvPr id="7" name="Picture 6">
            <a:extLst>
              <a:ext uri="{FF2B5EF4-FFF2-40B4-BE49-F238E27FC236}">
                <a16:creationId xmlns:a16="http://schemas.microsoft.com/office/drawing/2014/main" id="{202242CD-1D67-4D47-BF99-04731F05A5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2590" y="3429000"/>
            <a:ext cx="7900508" cy="2592917"/>
          </a:xfrm>
          <a:prstGeom prst="rect">
            <a:avLst/>
          </a:prstGeom>
          <a:noFill/>
          <a:ln>
            <a:noFill/>
          </a:ln>
        </p:spPr>
      </p:pic>
    </p:spTree>
    <p:extLst>
      <p:ext uri="{BB962C8B-B14F-4D97-AF65-F5344CB8AC3E}">
        <p14:creationId xmlns:p14="http://schemas.microsoft.com/office/powerpoint/2010/main" val="218310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A2BD0-DDC4-4913-9A9D-2D9E575343E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290668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5">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026F6-330B-425A-8336-6F806916AC6B}"/>
              </a:ext>
            </a:extLst>
          </p:cNvPr>
          <p:cNvSpPr>
            <a:spLocks noGrp="1"/>
          </p:cNvSpPr>
          <p:nvPr>
            <p:ph type="title"/>
          </p:nvPr>
        </p:nvSpPr>
        <p:spPr>
          <a:xfrm>
            <a:off x="382280" y="484632"/>
            <a:ext cx="6743844" cy="1609344"/>
          </a:xfrm>
        </p:spPr>
        <p:txBody>
          <a:bodyPr>
            <a:normAutofit fontScale="90000"/>
          </a:bodyPr>
          <a:lstStyle/>
          <a:p>
            <a:r>
              <a:rPr lang="en-CA" sz="4100" dirty="0"/>
              <a:t>SAMNIAN Automation Kit (Communication Technology and Tags)</a:t>
            </a:r>
          </a:p>
        </p:txBody>
      </p:sp>
      <p:sp>
        <p:nvSpPr>
          <p:cNvPr id="8" name="Content Placeholder 7">
            <a:extLst>
              <a:ext uri="{FF2B5EF4-FFF2-40B4-BE49-F238E27FC236}">
                <a16:creationId xmlns:a16="http://schemas.microsoft.com/office/drawing/2014/main" id="{3BC9930B-AD1D-46F0-B3CC-D08FC800B71D}"/>
              </a:ext>
            </a:extLst>
          </p:cNvPr>
          <p:cNvSpPr>
            <a:spLocks noGrp="1"/>
          </p:cNvSpPr>
          <p:nvPr>
            <p:ph idx="1"/>
          </p:nvPr>
        </p:nvSpPr>
        <p:spPr>
          <a:xfrm>
            <a:off x="382279" y="2121408"/>
            <a:ext cx="6743845" cy="4050792"/>
          </a:xfrm>
        </p:spPr>
        <p:txBody>
          <a:bodyPr>
            <a:normAutofit/>
          </a:bodyPr>
          <a:lstStyle/>
          <a:p>
            <a:pPr>
              <a:lnSpc>
                <a:spcPct val="150000"/>
              </a:lnSpc>
            </a:pPr>
            <a:r>
              <a:rPr lang="en-US" sz="1800" dirty="0"/>
              <a:t>It is used for automating pneumatic piston using pneumatic valves</a:t>
            </a:r>
          </a:p>
          <a:p>
            <a:pPr>
              <a:lnSpc>
                <a:spcPct val="150000"/>
              </a:lnSpc>
            </a:pPr>
            <a:r>
              <a:rPr lang="en-US" sz="1800" dirty="0"/>
              <a:t>Communication: Modbus TCP connectivity</a:t>
            </a:r>
          </a:p>
        </p:txBody>
      </p:sp>
      <p:pic>
        <p:nvPicPr>
          <p:cNvPr id="4" name="Content Placeholder 3">
            <a:extLst>
              <a:ext uri="{FF2B5EF4-FFF2-40B4-BE49-F238E27FC236}">
                <a16:creationId xmlns:a16="http://schemas.microsoft.com/office/drawing/2014/main" id="{9C440FAD-2F4A-4647-84D5-490D485632A2}"/>
              </a:ext>
            </a:extLst>
          </p:cNvPr>
          <p:cNvPicPr>
            <a:picLocks/>
          </p:cNvPicPr>
          <p:nvPr/>
        </p:nvPicPr>
        <p:blipFill rotWithShape="1">
          <a:blip r:embed="rId4" cstate="print">
            <a:extLst>
              <a:ext uri="{28A0092B-C50C-407E-A947-70E740481C1C}">
                <a14:useLocalDpi xmlns:a14="http://schemas.microsoft.com/office/drawing/2010/main" val="0"/>
              </a:ext>
            </a:extLst>
          </a:blip>
          <a:srcRect r="9958"/>
          <a:stretch/>
        </p:blipFill>
        <p:spPr bwMode="auto">
          <a:xfrm>
            <a:off x="7545274" y="10"/>
            <a:ext cx="4646726" cy="6857990"/>
          </a:xfrm>
          <a:prstGeom prst="rect">
            <a:avLst/>
          </a:prstGeom>
          <a:noFill/>
        </p:spPr>
      </p:pic>
      <p:grpSp>
        <p:nvGrpSpPr>
          <p:cNvPr id="29" name="Group 17">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19">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902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E969096-BADB-4E43-ADFF-C3B739418A5B}"/>
              </a:ext>
            </a:extLst>
          </p:cNvPr>
          <p:cNvGraphicFramePr>
            <a:graphicFrameLocks noGrp="1"/>
          </p:cNvGraphicFramePr>
          <p:nvPr>
            <p:extLst>
              <p:ext uri="{D42A27DB-BD31-4B8C-83A1-F6EECF244321}">
                <p14:modId xmlns:p14="http://schemas.microsoft.com/office/powerpoint/2010/main" val="1559491987"/>
              </p:ext>
            </p:extLst>
          </p:nvPr>
        </p:nvGraphicFramePr>
        <p:xfrm>
          <a:off x="0" y="41905"/>
          <a:ext cx="12191998" cy="7062691"/>
        </p:xfrm>
        <a:graphic>
          <a:graphicData uri="http://schemas.openxmlformats.org/drawingml/2006/table">
            <a:tbl>
              <a:tblPr firstRow="1" firstCol="1" bandRow="1">
                <a:tableStyleId>{5C22544A-7EE6-4342-B048-85BDC9FD1C3A}</a:tableStyleId>
              </a:tblPr>
              <a:tblGrid>
                <a:gridCol w="1576033">
                  <a:extLst>
                    <a:ext uri="{9D8B030D-6E8A-4147-A177-3AD203B41FA5}">
                      <a16:colId xmlns:a16="http://schemas.microsoft.com/office/drawing/2014/main" val="3137809076"/>
                    </a:ext>
                  </a:extLst>
                </a:gridCol>
                <a:gridCol w="3241687">
                  <a:extLst>
                    <a:ext uri="{9D8B030D-6E8A-4147-A177-3AD203B41FA5}">
                      <a16:colId xmlns:a16="http://schemas.microsoft.com/office/drawing/2014/main" val="2416987541"/>
                    </a:ext>
                  </a:extLst>
                </a:gridCol>
                <a:gridCol w="2280620">
                  <a:extLst>
                    <a:ext uri="{9D8B030D-6E8A-4147-A177-3AD203B41FA5}">
                      <a16:colId xmlns:a16="http://schemas.microsoft.com/office/drawing/2014/main" val="539260941"/>
                    </a:ext>
                  </a:extLst>
                </a:gridCol>
                <a:gridCol w="1119084">
                  <a:extLst>
                    <a:ext uri="{9D8B030D-6E8A-4147-A177-3AD203B41FA5}">
                      <a16:colId xmlns:a16="http://schemas.microsoft.com/office/drawing/2014/main" val="1653406661"/>
                    </a:ext>
                  </a:extLst>
                </a:gridCol>
                <a:gridCol w="2012345">
                  <a:extLst>
                    <a:ext uri="{9D8B030D-6E8A-4147-A177-3AD203B41FA5}">
                      <a16:colId xmlns:a16="http://schemas.microsoft.com/office/drawing/2014/main" val="3266909048"/>
                    </a:ext>
                  </a:extLst>
                </a:gridCol>
                <a:gridCol w="1962229">
                  <a:extLst>
                    <a:ext uri="{9D8B030D-6E8A-4147-A177-3AD203B41FA5}">
                      <a16:colId xmlns:a16="http://schemas.microsoft.com/office/drawing/2014/main" val="1103832177"/>
                    </a:ext>
                  </a:extLst>
                </a:gridCol>
              </a:tblGrid>
              <a:tr h="2049730">
                <a:tc>
                  <a:txBody>
                    <a:bodyPr/>
                    <a:lstStyle/>
                    <a:p>
                      <a:pPr algn="ctr">
                        <a:lnSpc>
                          <a:spcPct val="150000"/>
                        </a:lnSpc>
                        <a:spcAft>
                          <a:spcPts val="800"/>
                        </a:spcAft>
                      </a:pPr>
                      <a:r>
                        <a:rPr lang="en-CA" sz="2100">
                          <a:effectLst/>
                        </a:rPr>
                        <a:t>Sensor Endpoint</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Instrumentation Data Sources</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Addresses</a:t>
                      </a:r>
                    </a:p>
                    <a:p>
                      <a:pPr algn="ctr">
                        <a:lnSpc>
                          <a:spcPct val="150000"/>
                        </a:lnSpc>
                        <a:spcAft>
                          <a:spcPts val="800"/>
                        </a:spcAft>
                      </a:pPr>
                      <a:r>
                        <a:rPr lang="en-CA" sz="2100">
                          <a:effectLst/>
                        </a:rPr>
                        <a:t>(Data Register Address)</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Units</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Conversions</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Engineering Units</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extLst>
                  <a:ext uri="{0D108BD9-81ED-4DB2-BD59-A6C34878D82A}">
                    <a16:rowId xmlns:a16="http://schemas.microsoft.com/office/drawing/2014/main" val="225812328"/>
                  </a:ext>
                </a:extLst>
              </a:tr>
              <a:tr h="619071">
                <a:tc gridSpan="6">
                  <a:txBody>
                    <a:bodyPr/>
                    <a:lstStyle/>
                    <a:p>
                      <a:pPr algn="ctr">
                        <a:lnSpc>
                          <a:spcPct val="150000"/>
                        </a:lnSpc>
                        <a:spcAft>
                          <a:spcPts val="800"/>
                        </a:spcAft>
                      </a:pPr>
                      <a:r>
                        <a:rPr lang="en-CA" sz="2100">
                          <a:effectLst/>
                        </a:rPr>
                        <a:t>Communication Interface: Modbus TCP Connectivity</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221734763"/>
                  </a:ext>
                </a:extLst>
              </a:tr>
              <a:tr h="595913">
                <a:tc>
                  <a:txBody>
                    <a:bodyPr/>
                    <a:lstStyle/>
                    <a:p>
                      <a:pPr algn="ctr">
                        <a:lnSpc>
                          <a:spcPct val="150000"/>
                        </a:lnSpc>
                        <a:spcAft>
                          <a:spcPts val="800"/>
                        </a:spcAft>
                      </a:pPr>
                      <a:r>
                        <a:rPr lang="en-CA" sz="2100" dirty="0">
                          <a:effectLst/>
                        </a:rPr>
                        <a:t>Pressure</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Pressure sensor (PT-301)</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AD1I (DF1)</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N/A</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N/A</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N/A</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extLst>
                  <a:ext uri="{0D108BD9-81ED-4DB2-BD59-A6C34878D82A}">
                    <a16:rowId xmlns:a16="http://schemas.microsoft.com/office/drawing/2014/main" val="1672677079"/>
                  </a:ext>
                </a:extLst>
              </a:tr>
              <a:tr h="1666536">
                <a:tc>
                  <a:txBody>
                    <a:bodyPr/>
                    <a:lstStyle/>
                    <a:p>
                      <a:pPr algn="ctr">
                        <a:lnSpc>
                          <a:spcPct val="150000"/>
                        </a:lnSpc>
                        <a:spcAft>
                          <a:spcPts val="800"/>
                        </a:spcAft>
                      </a:pPr>
                      <a:r>
                        <a:rPr lang="en-CA" sz="2100">
                          <a:effectLst/>
                        </a:rPr>
                        <a:t>Piston Position</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Ultrasonic position transmitter/sensor (LT-201)</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AD2I (DF2)</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cm</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1cm =</a:t>
                      </a:r>
                    </a:p>
                    <a:p>
                      <a:pPr algn="ctr">
                        <a:lnSpc>
                          <a:spcPct val="150000"/>
                        </a:lnSpc>
                        <a:spcAft>
                          <a:spcPts val="800"/>
                        </a:spcAft>
                      </a:pPr>
                      <a:r>
                        <a:rPr lang="en-CA" sz="2100">
                          <a:effectLst/>
                        </a:rPr>
                        <a:t>10 mm</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mm</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extLst>
                  <a:ext uri="{0D108BD9-81ED-4DB2-BD59-A6C34878D82A}">
                    <a16:rowId xmlns:a16="http://schemas.microsoft.com/office/drawing/2014/main" val="286267346"/>
                  </a:ext>
                </a:extLst>
              </a:tr>
              <a:tr h="662213">
                <a:tc>
                  <a:txBody>
                    <a:bodyPr/>
                    <a:lstStyle/>
                    <a:p>
                      <a:pPr algn="ctr">
                        <a:lnSpc>
                          <a:spcPct val="150000"/>
                        </a:lnSpc>
                        <a:spcAft>
                          <a:spcPts val="800"/>
                        </a:spcAft>
                      </a:pPr>
                      <a:r>
                        <a:rPr lang="en-CA" sz="2100">
                          <a:effectLst/>
                        </a:rPr>
                        <a:t>on/off</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Pneumatic valve (ZC-201)</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Y001</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None</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None</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None</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extLst>
                  <a:ext uri="{0D108BD9-81ED-4DB2-BD59-A6C34878D82A}">
                    <a16:rowId xmlns:a16="http://schemas.microsoft.com/office/drawing/2014/main" val="3957979823"/>
                  </a:ext>
                </a:extLst>
              </a:tr>
              <a:tr h="1222629">
                <a:tc>
                  <a:txBody>
                    <a:bodyPr/>
                    <a:lstStyle/>
                    <a:p>
                      <a:pPr algn="ctr">
                        <a:lnSpc>
                          <a:spcPct val="150000"/>
                        </a:lnSpc>
                        <a:spcAft>
                          <a:spcPts val="800"/>
                        </a:spcAft>
                      </a:pPr>
                      <a:r>
                        <a:rPr lang="en-CA" sz="2100">
                          <a:effectLst/>
                        </a:rPr>
                        <a:t>on/off</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Pneumatic valve </a:t>
                      </a:r>
                    </a:p>
                    <a:p>
                      <a:pPr algn="ctr">
                        <a:lnSpc>
                          <a:spcPct val="150000"/>
                        </a:lnSpc>
                        <a:spcAft>
                          <a:spcPts val="800"/>
                        </a:spcAft>
                      </a:pPr>
                      <a:r>
                        <a:rPr lang="en-CA" sz="2100" dirty="0">
                          <a:effectLst/>
                        </a:rPr>
                        <a:t>(ZC-202)</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Y002</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None</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a:effectLst/>
                        </a:rPr>
                        <a:t>None</a:t>
                      </a:r>
                      <a:endParaRPr lang="en-CA" sz="210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tc>
                  <a:txBody>
                    <a:bodyPr/>
                    <a:lstStyle/>
                    <a:p>
                      <a:pPr algn="ctr">
                        <a:lnSpc>
                          <a:spcPct val="150000"/>
                        </a:lnSpc>
                        <a:spcAft>
                          <a:spcPts val="800"/>
                        </a:spcAft>
                      </a:pPr>
                      <a:r>
                        <a:rPr lang="en-CA" sz="2100" dirty="0">
                          <a:effectLst/>
                        </a:rPr>
                        <a:t>None</a:t>
                      </a:r>
                      <a:endParaRPr lang="en-CA" sz="2100" dirty="0">
                        <a:effectLst/>
                        <a:latin typeface="Calibri" panose="020F0502020204030204" pitchFamily="34" charset="0"/>
                        <a:ea typeface="Calibri" panose="020F0502020204030204" pitchFamily="34" charset="0"/>
                        <a:cs typeface="Times New Roman" panose="02020603050405020304" pitchFamily="18" charset="0"/>
                      </a:endParaRPr>
                    </a:p>
                  </a:txBody>
                  <a:tcPr marL="97033" marR="97033" marT="0" marB="0"/>
                </a:tc>
                <a:extLst>
                  <a:ext uri="{0D108BD9-81ED-4DB2-BD59-A6C34878D82A}">
                    <a16:rowId xmlns:a16="http://schemas.microsoft.com/office/drawing/2014/main" val="2806686482"/>
                  </a:ext>
                </a:extLst>
              </a:tr>
            </a:tbl>
          </a:graphicData>
        </a:graphic>
      </p:graphicFrame>
    </p:spTree>
    <p:extLst>
      <p:ext uri="{BB962C8B-B14F-4D97-AF65-F5344CB8AC3E}">
        <p14:creationId xmlns:p14="http://schemas.microsoft.com/office/powerpoint/2010/main" val="2604696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EEEAD-4654-4722-9476-1AEED76743AC}"/>
              </a:ext>
            </a:extLst>
          </p:cNvPr>
          <p:cNvSpPr>
            <a:spLocks noGrp="1"/>
          </p:cNvSpPr>
          <p:nvPr>
            <p:ph type="title"/>
          </p:nvPr>
        </p:nvSpPr>
        <p:spPr>
          <a:xfrm>
            <a:off x="382280" y="484632"/>
            <a:ext cx="6743844" cy="1609344"/>
          </a:xfrm>
        </p:spPr>
        <p:txBody>
          <a:bodyPr>
            <a:normAutofit/>
          </a:bodyPr>
          <a:lstStyle/>
          <a:p>
            <a:r>
              <a:rPr lang="en-US" sz="4400" dirty="0"/>
              <a:t>Haas CNC Mill (Communication Technology and Tags)</a:t>
            </a:r>
            <a:endParaRPr lang="en-CA" sz="4400" dirty="0"/>
          </a:p>
        </p:txBody>
      </p:sp>
      <p:sp>
        <p:nvSpPr>
          <p:cNvPr id="3" name="Content Placeholder 2">
            <a:extLst>
              <a:ext uri="{FF2B5EF4-FFF2-40B4-BE49-F238E27FC236}">
                <a16:creationId xmlns:a16="http://schemas.microsoft.com/office/drawing/2014/main" id="{A877E9FA-59C5-4D6F-B304-9E5D154D78F6}"/>
              </a:ext>
            </a:extLst>
          </p:cNvPr>
          <p:cNvSpPr>
            <a:spLocks noGrp="1"/>
          </p:cNvSpPr>
          <p:nvPr>
            <p:ph idx="1"/>
          </p:nvPr>
        </p:nvSpPr>
        <p:spPr>
          <a:xfrm>
            <a:off x="382279" y="2121407"/>
            <a:ext cx="7133801" cy="4565473"/>
          </a:xfrm>
        </p:spPr>
        <p:txBody>
          <a:bodyPr>
            <a:normAutofit lnSpcReduction="10000"/>
          </a:bodyPr>
          <a:lstStyle/>
          <a:p>
            <a:pPr>
              <a:lnSpc>
                <a:spcPct val="160000"/>
              </a:lnSpc>
            </a:pPr>
            <a:r>
              <a:rPr lang="en-US" sz="1800" dirty="0"/>
              <a:t>It uses a rotating cutter which translates and rotates in multiple axis to carve up and create details in the raw workpiece and turn it into a finished part</a:t>
            </a:r>
          </a:p>
          <a:p>
            <a:pPr>
              <a:lnSpc>
                <a:spcPct val="160000"/>
              </a:lnSpc>
            </a:pPr>
            <a:r>
              <a:rPr lang="en-US" sz="1800" dirty="0"/>
              <a:t>Communication: Ethernet protocol via TCP Port</a:t>
            </a:r>
          </a:p>
          <a:p>
            <a:pPr>
              <a:lnSpc>
                <a:spcPct val="160000"/>
              </a:lnSpc>
            </a:pPr>
            <a:r>
              <a:rPr lang="en-US" sz="1800" dirty="0"/>
              <a:t>DPRNT or Machine Data Collection (MDC) paired with PuTTY </a:t>
            </a:r>
          </a:p>
          <a:p>
            <a:pPr>
              <a:lnSpc>
                <a:spcPct val="160000"/>
              </a:lnSpc>
            </a:pPr>
            <a:r>
              <a:rPr lang="en-US" sz="1800" dirty="0"/>
              <a:t>DPRNT prints information (text/variable) either to a file or serial TCP port.</a:t>
            </a:r>
          </a:p>
          <a:p>
            <a:pPr>
              <a:lnSpc>
                <a:spcPct val="160000"/>
              </a:lnSpc>
            </a:pPr>
            <a:r>
              <a:rPr lang="en-US" sz="1800" dirty="0"/>
              <a:t>MDC allows the interactive query/extraction of the CNC variable and macros using Q and E commands.</a:t>
            </a:r>
            <a:endParaRPr lang="en-CA" sz="1800" dirty="0"/>
          </a:p>
        </p:txBody>
      </p:sp>
      <p:pic>
        <p:nvPicPr>
          <p:cNvPr id="4" name="Picture 3">
            <a:extLst>
              <a:ext uri="{FF2B5EF4-FFF2-40B4-BE49-F238E27FC236}">
                <a16:creationId xmlns:a16="http://schemas.microsoft.com/office/drawing/2014/main" id="{73B859ED-08FA-4572-B17D-331728504214}"/>
              </a:ext>
            </a:extLst>
          </p:cNvPr>
          <p:cNvPicPr/>
          <p:nvPr/>
        </p:nvPicPr>
        <p:blipFill rotWithShape="1">
          <a:blip r:embed="rId5" cstate="print">
            <a:extLst>
              <a:ext uri="{28A0092B-C50C-407E-A947-70E740481C1C}">
                <a14:useLocalDpi xmlns:a14="http://schemas.microsoft.com/office/drawing/2010/main" val="0"/>
              </a:ext>
            </a:extLst>
          </a:blip>
          <a:srcRect l="30268" r="18915"/>
          <a:stretch/>
        </p:blipFill>
        <p:spPr bwMode="auto">
          <a:xfrm>
            <a:off x="7545274" y="10"/>
            <a:ext cx="4646726" cy="6857990"/>
          </a:xfrm>
          <a:prstGeom prst="rect">
            <a:avLst/>
          </a:prstGeom>
          <a:noFill/>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361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A5B2-2701-4EAB-9382-E95D18B03F05}"/>
              </a:ext>
            </a:extLst>
          </p:cNvPr>
          <p:cNvSpPr>
            <a:spLocks noGrp="1"/>
          </p:cNvSpPr>
          <p:nvPr>
            <p:ph type="title"/>
          </p:nvPr>
        </p:nvSpPr>
        <p:spPr/>
        <p:txBody>
          <a:bodyPr>
            <a:normAutofit/>
          </a:bodyPr>
          <a:lstStyle/>
          <a:p>
            <a:r>
              <a:rPr lang="en-CA" sz="4000" b="1" dirty="0">
                <a:effectLst/>
                <a:ea typeface="Calibri" panose="020F0502020204030204" pitchFamily="34" charset="0"/>
              </a:rPr>
              <a:t>Project A: MECH 540B Lab Upgrade</a:t>
            </a:r>
            <a:endParaRPr lang="en-CA" sz="4000" dirty="0"/>
          </a:p>
        </p:txBody>
      </p:sp>
      <p:sp>
        <p:nvSpPr>
          <p:cNvPr id="3" name="Text Placeholder 2">
            <a:extLst>
              <a:ext uri="{FF2B5EF4-FFF2-40B4-BE49-F238E27FC236}">
                <a16:creationId xmlns:a16="http://schemas.microsoft.com/office/drawing/2014/main" id="{B21642D8-DC22-439C-B31F-F7AD14FDB3B8}"/>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1355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CD3965A-C512-4D5F-A5BF-5C96AA45B2FF}"/>
              </a:ext>
            </a:extLst>
          </p:cNvPr>
          <p:cNvGraphicFramePr>
            <a:graphicFrameLocks noGrp="1"/>
          </p:cNvGraphicFramePr>
          <p:nvPr>
            <p:extLst>
              <p:ext uri="{D42A27DB-BD31-4B8C-83A1-F6EECF244321}">
                <p14:modId xmlns:p14="http://schemas.microsoft.com/office/powerpoint/2010/main" val="940050604"/>
              </p:ext>
            </p:extLst>
          </p:nvPr>
        </p:nvGraphicFramePr>
        <p:xfrm>
          <a:off x="0" y="-1"/>
          <a:ext cx="12191998" cy="6857996"/>
        </p:xfrm>
        <a:graphic>
          <a:graphicData uri="http://schemas.openxmlformats.org/drawingml/2006/table">
            <a:tbl>
              <a:tblPr firstRow="1" firstCol="1" bandRow="1">
                <a:tableStyleId>{5C22544A-7EE6-4342-B048-85BDC9FD1C3A}</a:tableStyleId>
              </a:tblPr>
              <a:tblGrid>
                <a:gridCol w="4714966">
                  <a:extLst>
                    <a:ext uri="{9D8B030D-6E8A-4147-A177-3AD203B41FA5}">
                      <a16:colId xmlns:a16="http://schemas.microsoft.com/office/drawing/2014/main" val="4053065587"/>
                    </a:ext>
                  </a:extLst>
                </a:gridCol>
                <a:gridCol w="2444886">
                  <a:extLst>
                    <a:ext uri="{9D8B030D-6E8A-4147-A177-3AD203B41FA5}">
                      <a16:colId xmlns:a16="http://schemas.microsoft.com/office/drawing/2014/main" val="3829728463"/>
                    </a:ext>
                  </a:extLst>
                </a:gridCol>
                <a:gridCol w="1761752">
                  <a:extLst>
                    <a:ext uri="{9D8B030D-6E8A-4147-A177-3AD203B41FA5}">
                      <a16:colId xmlns:a16="http://schemas.microsoft.com/office/drawing/2014/main" val="4283279564"/>
                    </a:ext>
                  </a:extLst>
                </a:gridCol>
                <a:gridCol w="579700">
                  <a:extLst>
                    <a:ext uri="{9D8B030D-6E8A-4147-A177-3AD203B41FA5}">
                      <a16:colId xmlns:a16="http://schemas.microsoft.com/office/drawing/2014/main" val="3739931961"/>
                    </a:ext>
                  </a:extLst>
                </a:gridCol>
                <a:gridCol w="1138104">
                  <a:extLst>
                    <a:ext uri="{9D8B030D-6E8A-4147-A177-3AD203B41FA5}">
                      <a16:colId xmlns:a16="http://schemas.microsoft.com/office/drawing/2014/main" val="545953774"/>
                    </a:ext>
                  </a:extLst>
                </a:gridCol>
                <a:gridCol w="1552590">
                  <a:extLst>
                    <a:ext uri="{9D8B030D-6E8A-4147-A177-3AD203B41FA5}">
                      <a16:colId xmlns:a16="http://schemas.microsoft.com/office/drawing/2014/main" val="3443690348"/>
                    </a:ext>
                  </a:extLst>
                </a:gridCol>
              </a:tblGrid>
              <a:tr h="585400">
                <a:tc>
                  <a:txBody>
                    <a:bodyPr/>
                    <a:lstStyle/>
                    <a:p>
                      <a:pPr algn="ctr">
                        <a:lnSpc>
                          <a:spcPct val="150000"/>
                        </a:lnSpc>
                        <a:spcAft>
                          <a:spcPts val="800"/>
                        </a:spcAft>
                      </a:pPr>
                      <a:r>
                        <a:rPr lang="en-CA" sz="1100">
                          <a:effectLst/>
                        </a:rPr>
                        <a:t>Sensor Endpoint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Instrumentation Data Sources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Addresses</a:t>
                      </a:r>
                    </a:p>
                    <a:p>
                      <a:pPr algn="ctr">
                        <a:lnSpc>
                          <a:spcPct val="150000"/>
                        </a:lnSpc>
                        <a:spcAft>
                          <a:spcPts val="800"/>
                        </a:spcAft>
                      </a:pPr>
                      <a:r>
                        <a:rPr lang="en-CA" sz="1100">
                          <a:effectLst/>
                        </a:rPr>
                        <a:t>(Q600 Commands)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Units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Conversions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Engineering Units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810576553"/>
                  </a:ext>
                </a:extLst>
              </a:tr>
              <a:tr h="585400">
                <a:tc gridSpan="6">
                  <a:txBody>
                    <a:bodyPr/>
                    <a:lstStyle/>
                    <a:p>
                      <a:pPr algn="ctr">
                        <a:lnSpc>
                          <a:spcPct val="150000"/>
                        </a:lnSpc>
                        <a:spcAft>
                          <a:spcPts val="800"/>
                        </a:spcAft>
                      </a:pPr>
                      <a:r>
                        <a:rPr lang="en-CA" sz="1100">
                          <a:effectLst/>
                        </a:rPr>
                        <a:t>Communication Interface: Ethernet Protocol via TCP </a:t>
                      </a:r>
                    </a:p>
                    <a:p>
                      <a:pPr algn="ctr">
                        <a:lnSpc>
                          <a:spcPct val="150000"/>
                        </a:lnSpc>
                        <a:spcAft>
                          <a:spcPts val="800"/>
                        </a:spcAft>
                      </a:pPr>
                      <a:r>
                        <a:rPr lang="en-CA" sz="1100">
                          <a:effectLst/>
                        </a:rPr>
                        <a:t>(DPRNT or MDC paired with PuTTY allow for printing or query of variables and macros)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126106527"/>
                  </a:ext>
                </a:extLst>
              </a:tr>
              <a:tr h="259270">
                <a:tc>
                  <a:txBody>
                    <a:bodyPr/>
                    <a:lstStyle/>
                    <a:p>
                      <a:pPr algn="ctr">
                        <a:lnSpc>
                          <a:spcPct val="150000"/>
                        </a:lnSpc>
                        <a:spcAft>
                          <a:spcPts val="800"/>
                        </a:spcAft>
                      </a:pPr>
                      <a:r>
                        <a:rPr lang="en-CA" sz="1100">
                          <a:effectLst/>
                        </a:rPr>
                        <a:t>Maximum axis loads for X, Y, Z, A, and B Axes, respectively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#1064  - #1068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186137073"/>
                  </a:ext>
                </a:extLst>
              </a:tr>
              <a:tr h="227609">
                <a:tc>
                  <a:txBody>
                    <a:bodyPr/>
                    <a:lstStyle/>
                    <a:p>
                      <a:pPr algn="ctr">
                        <a:lnSpc>
                          <a:spcPct val="150000"/>
                        </a:lnSpc>
                        <a:spcAft>
                          <a:spcPts val="800"/>
                        </a:spcAft>
                      </a:pPr>
                      <a:r>
                        <a:rPr lang="en-CA" sz="1100">
                          <a:effectLst/>
                        </a:rPr>
                        <a:t>Spindle load with Haas vector drive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N/A</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#1098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70583794"/>
                  </a:ext>
                </a:extLst>
              </a:tr>
              <a:tr h="253023">
                <a:tc>
                  <a:txBody>
                    <a:bodyPr/>
                    <a:lstStyle/>
                    <a:p>
                      <a:pPr algn="ctr">
                        <a:lnSpc>
                          <a:spcPct val="150000"/>
                        </a:lnSpc>
                        <a:spcAft>
                          <a:spcPts val="800"/>
                        </a:spcAft>
                      </a:pPr>
                      <a:r>
                        <a:rPr lang="en-CA" sz="1100" dirty="0">
                          <a:effectLst/>
                        </a:rPr>
                        <a:t>Maximum axis loads for C, U, V, W, and T-axes respectively</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#1264  - #1268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1899840571"/>
                  </a:ext>
                </a:extLst>
              </a:tr>
              <a:tr h="266959">
                <a:tc>
                  <a:txBody>
                    <a:bodyPr/>
                    <a:lstStyle/>
                    <a:p>
                      <a:pPr algn="ctr">
                        <a:lnSpc>
                          <a:spcPct val="150000"/>
                        </a:lnSpc>
                        <a:spcAft>
                          <a:spcPts val="800"/>
                        </a:spcAft>
                      </a:pPr>
                      <a:r>
                        <a:rPr lang="en-CA" sz="1100">
                          <a:effectLst/>
                        </a:rPr>
                        <a:t>Maximum recorded vibrations of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#1801 - #2000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298955229"/>
                  </a:ext>
                </a:extLst>
              </a:tr>
              <a:tr h="290173">
                <a:tc>
                  <a:txBody>
                    <a:bodyPr/>
                    <a:lstStyle/>
                    <a:p>
                      <a:pPr algn="ctr">
                        <a:lnSpc>
                          <a:spcPct val="150000"/>
                        </a:lnSpc>
                        <a:spcAft>
                          <a:spcPts val="800"/>
                        </a:spcAft>
                      </a:pPr>
                      <a:r>
                        <a:rPr lang="en-CA" sz="1100">
                          <a:effectLst/>
                        </a:rPr>
                        <a:t>Tool length offsets of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N/A</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#2001 - #2200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63618016"/>
                  </a:ext>
                </a:extLst>
              </a:tr>
              <a:tr h="374885">
                <a:tc>
                  <a:txBody>
                    <a:bodyPr/>
                    <a:lstStyle/>
                    <a:p>
                      <a:pPr algn="ctr">
                        <a:lnSpc>
                          <a:spcPct val="150000"/>
                        </a:lnSpc>
                        <a:spcAft>
                          <a:spcPts val="800"/>
                        </a:spcAft>
                      </a:pPr>
                      <a:r>
                        <a:rPr lang="en-CA" sz="1100">
                          <a:effectLst/>
                        </a:rPr>
                        <a:t>Tool length wear of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#2201 - #2400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833939853"/>
                  </a:ext>
                </a:extLst>
              </a:tr>
              <a:tr h="286712">
                <a:tc>
                  <a:txBody>
                    <a:bodyPr/>
                    <a:lstStyle/>
                    <a:p>
                      <a:pPr algn="ctr">
                        <a:lnSpc>
                          <a:spcPct val="150000"/>
                        </a:lnSpc>
                        <a:spcAft>
                          <a:spcPts val="800"/>
                        </a:spcAft>
                      </a:pPr>
                      <a:r>
                        <a:rPr lang="en-CA" sz="1100" dirty="0">
                          <a:effectLst/>
                        </a:rPr>
                        <a:t>Tool diameter/radius offsets of tools 1 through 200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#2401 - #2600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516174907"/>
                  </a:ext>
                </a:extLst>
              </a:tr>
              <a:tr h="278568">
                <a:tc>
                  <a:txBody>
                    <a:bodyPr/>
                    <a:lstStyle/>
                    <a:p>
                      <a:pPr algn="ctr">
                        <a:lnSpc>
                          <a:spcPct val="150000"/>
                        </a:lnSpc>
                        <a:spcAft>
                          <a:spcPts val="800"/>
                        </a:spcAft>
                      </a:pPr>
                      <a:r>
                        <a:rPr lang="en-CA" sz="1100">
                          <a:effectLst/>
                        </a:rPr>
                        <a:t>Tool diameter/radius wear of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#2601 - #2800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898263266"/>
                  </a:ext>
                </a:extLst>
              </a:tr>
              <a:tr h="227609">
                <a:tc>
                  <a:txBody>
                    <a:bodyPr/>
                    <a:lstStyle/>
                    <a:p>
                      <a:pPr algn="ctr">
                        <a:lnSpc>
                          <a:spcPct val="150000"/>
                        </a:lnSpc>
                        <a:spcAft>
                          <a:spcPts val="800"/>
                        </a:spcAft>
                      </a:pPr>
                      <a:r>
                        <a:rPr lang="en-CA" sz="1100">
                          <a:effectLst/>
                        </a:rPr>
                        <a:t>Spindle 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N/A</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#3027</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4037662394"/>
                  </a:ext>
                </a:extLst>
              </a:tr>
              <a:tr h="253023">
                <a:tc>
                  <a:txBody>
                    <a:bodyPr/>
                    <a:lstStyle/>
                    <a:p>
                      <a:pPr algn="ctr">
                        <a:lnSpc>
                          <a:spcPct val="150000"/>
                        </a:lnSpc>
                        <a:spcAft>
                          <a:spcPts val="800"/>
                        </a:spcAft>
                      </a:pPr>
                      <a:r>
                        <a:rPr lang="en-CA" sz="1100">
                          <a:effectLst/>
                        </a:rPr>
                        <a:t>Actual diameter for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N/A</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#3201 - #3400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mm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1519021267"/>
                  </a:ext>
                </a:extLst>
              </a:tr>
              <a:tr h="238057">
                <a:tc>
                  <a:txBody>
                    <a:bodyPr/>
                    <a:lstStyle/>
                    <a:p>
                      <a:pPr algn="ctr">
                        <a:lnSpc>
                          <a:spcPct val="150000"/>
                        </a:lnSpc>
                        <a:spcAft>
                          <a:spcPts val="800"/>
                        </a:spcAft>
                      </a:pPr>
                      <a:r>
                        <a:rPr lang="en-CA" sz="1100">
                          <a:effectLst/>
                        </a:rPr>
                        <a:t>Tool life monitor counter</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#5701 - #5800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4035963884"/>
                  </a:ext>
                </a:extLst>
              </a:tr>
              <a:tr h="227609">
                <a:tc>
                  <a:txBody>
                    <a:bodyPr/>
                    <a:lstStyle/>
                    <a:p>
                      <a:pPr algn="ctr">
                        <a:lnSpc>
                          <a:spcPct val="150000"/>
                        </a:lnSpc>
                        <a:spcAft>
                          <a:spcPts val="800"/>
                        </a:spcAft>
                      </a:pPr>
                      <a:r>
                        <a:rPr lang="en-CA" sz="1100">
                          <a:effectLst/>
                        </a:rPr>
                        <a:t>Pallet usage count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Q600 #7801- #7806</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990412304"/>
                  </a:ext>
                </a:extLst>
              </a:tr>
              <a:tr h="227609">
                <a:tc>
                  <a:txBody>
                    <a:bodyPr/>
                    <a:lstStyle/>
                    <a:p>
                      <a:pPr algn="ctr">
                        <a:lnSpc>
                          <a:spcPct val="150000"/>
                        </a:lnSpc>
                        <a:spcAft>
                          <a:spcPts val="800"/>
                        </a:spcAft>
                      </a:pPr>
                      <a:r>
                        <a:rPr lang="en-CA" sz="1100">
                          <a:effectLst/>
                        </a:rPr>
                        <a:t>ATM percent of available tool life of all tools in the group</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#8501</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1660895456"/>
                  </a:ext>
                </a:extLst>
              </a:tr>
              <a:tr h="227609">
                <a:tc>
                  <a:txBody>
                    <a:bodyPr/>
                    <a:lstStyle/>
                    <a:p>
                      <a:pPr algn="ctr">
                        <a:lnSpc>
                          <a:spcPct val="150000"/>
                        </a:lnSpc>
                        <a:spcAft>
                          <a:spcPts val="800"/>
                        </a:spcAft>
                      </a:pPr>
                      <a:r>
                        <a:rPr lang="en-CA" sz="1100">
                          <a:effectLst/>
                        </a:rPr>
                        <a:t>ATM total available tool usage count in the group</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#8502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483498747"/>
                  </a:ext>
                </a:extLst>
              </a:tr>
              <a:tr h="227609">
                <a:tc>
                  <a:txBody>
                    <a:bodyPr/>
                    <a:lstStyle/>
                    <a:p>
                      <a:pPr algn="ctr">
                        <a:lnSpc>
                          <a:spcPct val="150000"/>
                        </a:lnSpc>
                        <a:spcAft>
                          <a:spcPts val="800"/>
                        </a:spcAft>
                      </a:pPr>
                      <a:r>
                        <a:rPr lang="en-CA" sz="1100">
                          <a:effectLst/>
                        </a:rPr>
                        <a:t>ATM total available tool hole count in the group</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477238320"/>
                  </a:ext>
                </a:extLst>
              </a:tr>
              <a:tr h="227609">
                <a:tc>
                  <a:txBody>
                    <a:bodyPr/>
                    <a:lstStyle/>
                    <a:p>
                      <a:pPr algn="ctr">
                        <a:lnSpc>
                          <a:spcPct val="150000"/>
                        </a:lnSpc>
                        <a:spcAft>
                          <a:spcPts val="800"/>
                        </a:spcAft>
                      </a:pPr>
                      <a:r>
                        <a:rPr lang="en-CA" sz="1100">
                          <a:effectLst/>
                        </a:rPr>
                        <a:t>ATM total available tool feed time (in seconds) in the group</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#8504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sec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sec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190606353"/>
                  </a:ext>
                </a:extLst>
              </a:tr>
              <a:tr h="227609">
                <a:tc>
                  <a:txBody>
                    <a:bodyPr/>
                    <a:lstStyle/>
                    <a:p>
                      <a:pPr algn="ctr">
                        <a:lnSpc>
                          <a:spcPct val="150000"/>
                        </a:lnSpc>
                        <a:spcAft>
                          <a:spcPts val="800"/>
                        </a:spcAft>
                      </a:pPr>
                      <a:r>
                        <a:rPr lang="en-CA" sz="1100">
                          <a:effectLst/>
                        </a:rPr>
                        <a:t>ATM percent of available tool life of the next tool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#8511</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4175593114"/>
                  </a:ext>
                </a:extLst>
              </a:tr>
              <a:tr h="227609">
                <a:tc>
                  <a:txBody>
                    <a:bodyPr/>
                    <a:lstStyle/>
                    <a:p>
                      <a:pPr algn="ctr">
                        <a:lnSpc>
                          <a:spcPct val="150000"/>
                        </a:lnSpc>
                        <a:spcAft>
                          <a:spcPts val="800"/>
                        </a:spcAft>
                      </a:pPr>
                      <a:r>
                        <a:rPr lang="en-CA" sz="1100">
                          <a:effectLst/>
                        </a:rPr>
                        <a:t>ATM available usage count of the next tool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#8512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1468831918"/>
                  </a:ext>
                </a:extLst>
              </a:tr>
              <a:tr h="227609">
                <a:tc>
                  <a:txBody>
                    <a:bodyPr/>
                    <a:lstStyle/>
                    <a:p>
                      <a:pPr algn="ctr">
                        <a:lnSpc>
                          <a:spcPct val="150000"/>
                        </a:lnSpc>
                        <a:spcAft>
                          <a:spcPts val="800"/>
                        </a:spcAft>
                      </a:pPr>
                      <a:r>
                        <a:rPr lang="en-CA" sz="1100">
                          <a:effectLst/>
                        </a:rPr>
                        <a:t>ATM available hole count of the next tool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#8513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202112359"/>
                  </a:ext>
                </a:extLst>
              </a:tr>
              <a:tr h="227609">
                <a:tc>
                  <a:txBody>
                    <a:bodyPr/>
                    <a:lstStyle/>
                    <a:p>
                      <a:pPr algn="ctr">
                        <a:lnSpc>
                          <a:spcPct val="150000"/>
                        </a:lnSpc>
                        <a:spcAft>
                          <a:spcPts val="800"/>
                        </a:spcAft>
                      </a:pPr>
                      <a:r>
                        <a:rPr lang="en-CA" sz="1100">
                          <a:effectLst/>
                        </a:rPr>
                        <a:t>ATM available feed time of the next tool (in seconds)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#8514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sec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sec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9484173"/>
                  </a:ext>
                </a:extLst>
              </a:tr>
              <a:tr h="227609">
                <a:tc>
                  <a:txBody>
                    <a:bodyPr/>
                    <a:lstStyle/>
                    <a:p>
                      <a:pPr algn="ctr">
                        <a:lnSpc>
                          <a:spcPct val="150000"/>
                        </a:lnSpc>
                        <a:spcAft>
                          <a:spcPts val="800"/>
                        </a:spcAft>
                      </a:pPr>
                      <a:r>
                        <a:rPr lang="en-CA" sz="1100">
                          <a:effectLst/>
                        </a:rPr>
                        <a:t>Coolant level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#13013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4195283194"/>
                  </a:ext>
                </a:extLst>
              </a:tr>
              <a:tr h="227609">
                <a:tc>
                  <a:txBody>
                    <a:bodyPr/>
                    <a:lstStyle/>
                    <a:p>
                      <a:pPr algn="ctr">
                        <a:lnSpc>
                          <a:spcPct val="150000"/>
                        </a:lnSpc>
                        <a:spcAft>
                          <a:spcPts val="800"/>
                        </a:spcAft>
                      </a:pPr>
                      <a:r>
                        <a:rPr lang="en-CA" sz="1100">
                          <a:effectLst/>
                        </a:rPr>
                        <a:t>Estimated RPM for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#50801 - #51000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41866788"/>
                  </a:ext>
                </a:extLst>
              </a:tr>
              <a:tr h="227609">
                <a:tc>
                  <a:txBody>
                    <a:bodyPr/>
                    <a:lstStyle/>
                    <a:p>
                      <a:pPr algn="ctr">
                        <a:lnSpc>
                          <a:spcPct val="150000"/>
                        </a:lnSpc>
                        <a:spcAft>
                          <a:spcPts val="800"/>
                        </a:spcAft>
                      </a:pPr>
                      <a:r>
                        <a:rPr lang="en-CA" sz="1100">
                          <a:effectLst/>
                        </a:rPr>
                        <a:t>Estimated Feed rate for tools 1 through 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Q600 #51001 - #51200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rpm</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a:effectLst/>
                        </a:rPr>
                        <a:t>None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tc>
                  <a:txBody>
                    <a:bodyPr/>
                    <a:lstStyle/>
                    <a:p>
                      <a:pPr algn="ctr">
                        <a:lnSpc>
                          <a:spcPct val="150000"/>
                        </a:lnSpc>
                        <a:spcAft>
                          <a:spcPts val="800"/>
                        </a:spcAft>
                      </a:pPr>
                      <a:r>
                        <a:rPr lang="en-CA" sz="1100" dirty="0">
                          <a:effectLst/>
                        </a:rPr>
                        <a:t>rpm</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0014" marR="10014" marT="0" marB="0"/>
                </a:tc>
                <a:extLst>
                  <a:ext uri="{0D108BD9-81ED-4DB2-BD59-A6C34878D82A}">
                    <a16:rowId xmlns:a16="http://schemas.microsoft.com/office/drawing/2014/main" val="366177471"/>
                  </a:ext>
                </a:extLst>
              </a:tr>
            </a:tbl>
          </a:graphicData>
        </a:graphic>
      </p:graphicFrame>
    </p:spTree>
    <p:extLst>
      <p:ext uri="{BB962C8B-B14F-4D97-AF65-F5344CB8AC3E}">
        <p14:creationId xmlns:p14="http://schemas.microsoft.com/office/powerpoint/2010/main" val="386082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34">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7C2CF-C0BF-47B6-ADD1-11D9390FA760}"/>
              </a:ext>
            </a:extLst>
          </p:cNvPr>
          <p:cNvSpPr>
            <a:spLocks noGrp="1"/>
          </p:cNvSpPr>
          <p:nvPr>
            <p:ph type="title"/>
          </p:nvPr>
        </p:nvSpPr>
        <p:spPr>
          <a:xfrm>
            <a:off x="382280" y="484632"/>
            <a:ext cx="6743844" cy="1609344"/>
          </a:xfrm>
        </p:spPr>
        <p:txBody>
          <a:bodyPr vert="horz" lIns="91440" tIns="45720" rIns="91440" bIns="45720" rtlCol="0">
            <a:normAutofit/>
          </a:bodyPr>
          <a:lstStyle/>
          <a:p>
            <a:r>
              <a:rPr lang="en-US" sz="3400" dirty="0"/>
              <a:t>Watlow Temperature and Process Controller (Communication Technology and Tags)</a:t>
            </a:r>
          </a:p>
        </p:txBody>
      </p:sp>
      <p:sp>
        <p:nvSpPr>
          <p:cNvPr id="3" name="Content Placeholder 2">
            <a:extLst>
              <a:ext uri="{FF2B5EF4-FFF2-40B4-BE49-F238E27FC236}">
                <a16:creationId xmlns:a16="http://schemas.microsoft.com/office/drawing/2014/main" id="{7F95117A-6B8B-4F5D-A524-55A1A507E47E}"/>
              </a:ext>
            </a:extLst>
          </p:cNvPr>
          <p:cNvSpPr>
            <a:spLocks noGrp="1"/>
          </p:cNvSpPr>
          <p:nvPr>
            <p:ph idx="1"/>
          </p:nvPr>
        </p:nvSpPr>
        <p:spPr>
          <a:xfrm>
            <a:off x="382279" y="2121408"/>
            <a:ext cx="6743845" cy="4050792"/>
          </a:xfrm>
        </p:spPr>
        <p:txBody>
          <a:bodyPr vert="horz" lIns="91440" tIns="45720" rIns="91440" bIns="45720" rtlCol="0">
            <a:normAutofit/>
          </a:bodyPr>
          <a:lstStyle/>
          <a:p>
            <a:pPr>
              <a:lnSpc>
                <a:spcPct val="150000"/>
              </a:lnSpc>
            </a:pPr>
            <a:r>
              <a:rPr lang="en-US" sz="1800" dirty="0"/>
              <a:t>It is used to control a convection oven which used to heat up, remove moisture from product and perform different thermal tests</a:t>
            </a:r>
          </a:p>
          <a:p>
            <a:pPr>
              <a:lnSpc>
                <a:spcPct val="150000"/>
              </a:lnSpc>
            </a:pPr>
            <a:r>
              <a:rPr lang="en-US" sz="1800" dirty="0"/>
              <a:t>Communication: Ethernet Modbus TCP connectivity</a:t>
            </a:r>
          </a:p>
        </p:txBody>
      </p:sp>
      <p:pic>
        <p:nvPicPr>
          <p:cNvPr id="5" name="Picture 4">
            <a:extLst>
              <a:ext uri="{FF2B5EF4-FFF2-40B4-BE49-F238E27FC236}">
                <a16:creationId xmlns:a16="http://schemas.microsoft.com/office/drawing/2014/main" id="{7AA0D992-4591-4C58-AE2D-C775EA3A057D}"/>
              </a:ext>
            </a:extLst>
          </p:cNvPr>
          <p:cNvPicPr/>
          <p:nvPr/>
        </p:nvPicPr>
        <p:blipFill rotWithShape="1">
          <a:blip r:embed="rId4">
            <a:extLst>
              <a:ext uri="{28A0092B-C50C-407E-A947-70E740481C1C}">
                <a14:useLocalDpi xmlns:a14="http://schemas.microsoft.com/office/drawing/2010/main" val="0"/>
              </a:ext>
            </a:extLst>
          </a:blip>
          <a:srcRect l="13210" r="19033"/>
          <a:stretch/>
        </p:blipFill>
        <p:spPr bwMode="auto">
          <a:xfrm>
            <a:off x="8031204" y="-431113"/>
            <a:ext cx="3827721" cy="3749483"/>
          </a:xfrm>
          <a:prstGeom prst="rect">
            <a:avLst/>
          </a:prstGeom>
          <a:noFill/>
        </p:spPr>
      </p:pic>
      <p:grpSp>
        <p:nvGrpSpPr>
          <p:cNvPr id="58" name="Group 36">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8" name="Oval 37">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9" name="Oval 38">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6" name="Picture 45">
            <a:extLst>
              <a:ext uri="{FF2B5EF4-FFF2-40B4-BE49-F238E27FC236}">
                <a16:creationId xmlns:a16="http://schemas.microsoft.com/office/drawing/2014/main" id="{F05AA920-8195-42F3-A0B3-70CDD2A899C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292607" y="3266326"/>
            <a:ext cx="2776043" cy="2992548"/>
          </a:xfrm>
          <a:prstGeom prst="rect">
            <a:avLst/>
          </a:prstGeom>
          <a:noFill/>
          <a:ln>
            <a:noFill/>
          </a:ln>
        </p:spPr>
      </p:pic>
    </p:spTree>
    <p:extLst>
      <p:ext uri="{BB962C8B-B14F-4D97-AF65-F5344CB8AC3E}">
        <p14:creationId xmlns:p14="http://schemas.microsoft.com/office/powerpoint/2010/main" val="27148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24D423B1-DFC5-4755-9017-4136070915F9}"/>
              </a:ext>
            </a:extLst>
          </p:cNvPr>
          <p:cNvGraphicFramePr>
            <a:graphicFrameLocks noGrp="1"/>
          </p:cNvGraphicFramePr>
          <p:nvPr>
            <p:extLst>
              <p:ext uri="{D42A27DB-BD31-4B8C-83A1-F6EECF244321}">
                <p14:modId xmlns:p14="http://schemas.microsoft.com/office/powerpoint/2010/main" val="2900767904"/>
              </p:ext>
            </p:extLst>
          </p:nvPr>
        </p:nvGraphicFramePr>
        <p:xfrm>
          <a:off x="-1" y="0"/>
          <a:ext cx="12191999" cy="6857999"/>
        </p:xfrm>
        <a:graphic>
          <a:graphicData uri="http://schemas.openxmlformats.org/drawingml/2006/table">
            <a:tbl>
              <a:tblPr firstRow="1" firstCol="1" bandRow="1">
                <a:tableStyleId>{5C22544A-7EE6-4342-B048-85BDC9FD1C3A}</a:tableStyleId>
              </a:tblPr>
              <a:tblGrid>
                <a:gridCol w="4618496">
                  <a:extLst>
                    <a:ext uri="{9D8B030D-6E8A-4147-A177-3AD203B41FA5}">
                      <a16:colId xmlns:a16="http://schemas.microsoft.com/office/drawing/2014/main" val="780812967"/>
                    </a:ext>
                  </a:extLst>
                </a:gridCol>
                <a:gridCol w="2764798">
                  <a:extLst>
                    <a:ext uri="{9D8B030D-6E8A-4147-A177-3AD203B41FA5}">
                      <a16:colId xmlns:a16="http://schemas.microsoft.com/office/drawing/2014/main" val="1859591074"/>
                    </a:ext>
                  </a:extLst>
                </a:gridCol>
                <a:gridCol w="1092748">
                  <a:extLst>
                    <a:ext uri="{9D8B030D-6E8A-4147-A177-3AD203B41FA5}">
                      <a16:colId xmlns:a16="http://schemas.microsoft.com/office/drawing/2014/main" val="1701074069"/>
                    </a:ext>
                  </a:extLst>
                </a:gridCol>
                <a:gridCol w="694435">
                  <a:extLst>
                    <a:ext uri="{9D8B030D-6E8A-4147-A177-3AD203B41FA5}">
                      <a16:colId xmlns:a16="http://schemas.microsoft.com/office/drawing/2014/main" val="4081810452"/>
                    </a:ext>
                  </a:extLst>
                </a:gridCol>
                <a:gridCol w="1274398">
                  <a:extLst>
                    <a:ext uri="{9D8B030D-6E8A-4147-A177-3AD203B41FA5}">
                      <a16:colId xmlns:a16="http://schemas.microsoft.com/office/drawing/2014/main" val="2025886590"/>
                    </a:ext>
                  </a:extLst>
                </a:gridCol>
                <a:gridCol w="1747124">
                  <a:extLst>
                    <a:ext uri="{9D8B030D-6E8A-4147-A177-3AD203B41FA5}">
                      <a16:colId xmlns:a16="http://schemas.microsoft.com/office/drawing/2014/main" val="491324677"/>
                    </a:ext>
                  </a:extLst>
                </a:gridCol>
              </a:tblGrid>
              <a:tr h="885679">
                <a:tc>
                  <a:txBody>
                    <a:bodyPr/>
                    <a:lstStyle/>
                    <a:p>
                      <a:pPr>
                        <a:lnSpc>
                          <a:spcPct val="150000"/>
                        </a:lnSpc>
                        <a:spcAft>
                          <a:spcPts val="800"/>
                        </a:spcAft>
                      </a:pPr>
                      <a:r>
                        <a:rPr lang="en-CA" sz="1400">
                          <a:effectLst/>
                        </a:rPr>
                        <a:t>Sensor Endpoint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Instrumentation Data Sources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gn="ctr">
                        <a:lnSpc>
                          <a:spcPct val="150000"/>
                        </a:lnSpc>
                        <a:spcAft>
                          <a:spcPts val="800"/>
                        </a:spcAft>
                      </a:pPr>
                      <a:r>
                        <a:rPr lang="en-CA" sz="1400">
                          <a:effectLst/>
                        </a:rPr>
                        <a:t>Addresses</a:t>
                      </a:r>
                    </a:p>
                    <a:p>
                      <a:pPr>
                        <a:lnSpc>
                          <a:spcPct val="150000"/>
                        </a:lnSpc>
                        <a:spcAft>
                          <a:spcPts val="800"/>
                        </a:spcAft>
                      </a:pPr>
                      <a:r>
                        <a:rPr lang="en-CA" sz="1400">
                          <a:effectLst/>
                        </a:rPr>
                        <a:t>(Absolute)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Units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Conversions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Engineering Units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2744343410"/>
                  </a:ext>
                </a:extLst>
              </a:tr>
              <a:tr h="373270">
                <a:tc gridSpan="6">
                  <a:txBody>
                    <a:bodyPr/>
                    <a:lstStyle/>
                    <a:p>
                      <a:pPr algn="ctr">
                        <a:lnSpc>
                          <a:spcPct val="150000"/>
                        </a:lnSpc>
                        <a:spcAft>
                          <a:spcPts val="800"/>
                        </a:spcAft>
                      </a:pPr>
                      <a:r>
                        <a:rPr lang="en-CA" sz="1400">
                          <a:effectLst/>
                        </a:rPr>
                        <a:t>Communication Interface: Ethernet Modbus TCP connectivity</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703654071"/>
                  </a:ext>
                </a:extLst>
              </a:tr>
              <a:tr h="373270">
                <a:tc>
                  <a:txBody>
                    <a:bodyPr/>
                    <a:lstStyle/>
                    <a:p>
                      <a:pPr>
                        <a:lnSpc>
                          <a:spcPct val="150000"/>
                        </a:lnSpc>
                        <a:spcAft>
                          <a:spcPts val="800"/>
                        </a:spcAft>
                      </a:pPr>
                      <a:r>
                        <a:rPr lang="en-CA" sz="1400">
                          <a:effectLst/>
                        </a:rPr>
                        <a:t>Monitor the most recent load fault.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406253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2724674507"/>
                  </a:ext>
                </a:extLst>
              </a:tr>
              <a:tr h="373270">
                <a:tc>
                  <a:txBody>
                    <a:bodyPr/>
                    <a:lstStyle/>
                    <a:p>
                      <a:pPr>
                        <a:lnSpc>
                          <a:spcPct val="150000"/>
                        </a:lnSpc>
                        <a:spcAft>
                          <a:spcPts val="800"/>
                        </a:spcAft>
                      </a:pPr>
                      <a:r>
                        <a:rPr lang="en-CA" sz="1400">
                          <a:effectLst/>
                        </a:rPr>
                        <a:t>Monitor the Timer block for input or timer errors.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415051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3483338458"/>
                  </a:ext>
                </a:extLst>
              </a:tr>
              <a:tr h="373270">
                <a:tc>
                  <a:txBody>
                    <a:bodyPr/>
                    <a:lstStyle/>
                    <a:p>
                      <a:pPr>
                        <a:lnSpc>
                          <a:spcPct val="150000"/>
                        </a:lnSpc>
                        <a:spcAft>
                          <a:spcPts val="800"/>
                        </a:spcAft>
                      </a:pPr>
                      <a:r>
                        <a:rPr lang="en-CA" sz="1400">
                          <a:effectLst/>
                        </a:rPr>
                        <a:t>Monitor the variable output 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Thermocouple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415823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426905129"/>
                  </a:ext>
                </a:extLst>
              </a:tr>
              <a:tr h="373270">
                <a:tc>
                  <a:txBody>
                    <a:bodyPr/>
                    <a:lstStyle/>
                    <a:p>
                      <a:pPr>
                        <a:lnSpc>
                          <a:spcPct val="150000"/>
                        </a:lnSpc>
                        <a:spcAft>
                          <a:spcPts val="800"/>
                        </a:spcAft>
                      </a:pPr>
                      <a:r>
                        <a:rPr lang="en-CA" sz="1400">
                          <a:effectLst/>
                        </a:rPr>
                        <a:t>Monitor/Set Target Set Point Loop 1 for current step</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416603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1592367801"/>
                  </a:ext>
                </a:extLst>
              </a:tr>
              <a:tr h="373270">
                <a:tc>
                  <a:txBody>
                    <a:bodyPr/>
                    <a:lstStyle/>
                    <a:p>
                      <a:pPr>
                        <a:lnSpc>
                          <a:spcPct val="150000"/>
                        </a:lnSpc>
                        <a:spcAft>
                          <a:spcPts val="800"/>
                        </a:spcAft>
                      </a:pPr>
                      <a:r>
                        <a:rPr lang="en-CA" sz="1400">
                          <a:effectLst/>
                        </a:rPr>
                        <a:t>Monitor/Set Target Set Point Loop 2 for current step</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416605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2643681434"/>
                  </a:ext>
                </a:extLst>
              </a:tr>
              <a:tr h="373270">
                <a:tc>
                  <a:txBody>
                    <a:bodyPr/>
                    <a:lstStyle/>
                    <a:p>
                      <a:pPr>
                        <a:lnSpc>
                          <a:spcPct val="150000"/>
                        </a:lnSpc>
                        <a:spcAft>
                          <a:spcPts val="800"/>
                        </a:spcAft>
                      </a:pPr>
                      <a:r>
                        <a:rPr lang="en-CA" sz="1400">
                          <a:effectLst/>
                        </a:rPr>
                        <a:t>Monitor/Set Target Set Point Loop 3 for current step</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416607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1255483769"/>
                  </a:ext>
                </a:extLst>
              </a:tr>
              <a:tr h="373270">
                <a:tc>
                  <a:txBody>
                    <a:bodyPr/>
                    <a:lstStyle/>
                    <a:p>
                      <a:pPr>
                        <a:lnSpc>
                          <a:spcPct val="150000"/>
                        </a:lnSpc>
                        <a:spcAft>
                          <a:spcPts val="800"/>
                        </a:spcAft>
                      </a:pPr>
                      <a:r>
                        <a:rPr lang="en-CA" sz="1400">
                          <a:effectLst/>
                        </a:rPr>
                        <a:t>Monitor/Set Target Set Point Loop 4 for current step</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416609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None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1621748110"/>
                  </a:ext>
                </a:extLst>
              </a:tr>
              <a:tr h="373270">
                <a:tc>
                  <a:txBody>
                    <a:bodyPr/>
                    <a:lstStyle/>
                    <a:p>
                      <a:pPr>
                        <a:lnSpc>
                          <a:spcPct val="150000"/>
                        </a:lnSpc>
                        <a:spcAft>
                          <a:spcPts val="800"/>
                        </a:spcAft>
                      </a:pPr>
                      <a:r>
                        <a:rPr lang="en-CA" sz="1400">
                          <a:effectLst/>
                        </a:rPr>
                        <a:t>Monitor/change ramp rate for control loop 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dirty="0">
                          <a:effectLst/>
                        </a:rPr>
                        <a:t>N/A</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416761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4120183527"/>
                  </a:ext>
                </a:extLst>
              </a:tr>
              <a:tr h="373270">
                <a:tc>
                  <a:txBody>
                    <a:bodyPr/>
                    <a:lstStyle/>
                    <a:p>
                      <a:pPr>
                        <a:lnSpc>
                          <a:spcPct val="150000"/>
                        </a:lnSpc>
                        <a:spcAft>
                          <a:spcPts val="800"/>
                        </a:spcAft>
                      </a:pPr>
                      <a:r>
                        <a:rPr lang="en-CA" sz="1400">
                          <a:effectLst/>
                        </a:rPr>
                        <a:t>Monitor/change ramp rate for control loop 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416763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2433554564"/>
                  </a:ext>
                </a:extLst>
              </a:tr>
              <a:tr h="373270">
                <a:tc>
                  <a:txBody>
                    <a:bodyPr/>
                    <a:lstStyle/>
                    <a:p>
                      <a:pPr>
                        <a:lnSpc>
                          <a:spcPct val="150000"/>
                        </a:lnSpc>
                        <a:spcAft>
                          <a:spcPts val="800"/>
                        </a:spcAft>
                      </a:pPr>
                      <a:r>
                        <a:rPr lang="en-CA" sz="1400">
                          <a:effectLst/>
                        </a:rPr>
                        <a:t>Monitor/change ramp rate for control loop 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416765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1742930726"/>
                  </a:ext>
                </a:extLst>
              </a:tr>
              <a:tr h="373270">
                <a:tc>
                  <a:txBody>
                    <a:bodyPr/>
                    <a:lstStyle/>
                    <a:p>
                      <a:pPr>
                        <a:lnSpc>
                          <a:spcPct val="150000"/>
                        </a:lnSpc>
                        <a:spcAft>
                          <a:spcPts val="800"/>
                        </a:spcAft>
                      </a:pPr>
                      <a:r>
                        <a:rPr lang="en-CA" sz="1400">
                          <a:effectLst/>
                        </a:rPr>
                        <a:t>Monitor/change ramp rate for control loop 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416767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deg 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3480008337"/>
                  </a:ext>
                </a:extLst>
              </a:tr>
              <a:tr h="373270">
                <a:tc>
                  <a:txBody>
                    <a:bodyPr/>
                    <a:lstStyle/>
                    <a:p>
                      <a:pPr>
                        <a:lnSpc>
                          <a:spcPct val="150000"/>
                        </a:lnSpc>
                        <a:spcAft>
                          <a:spcPts val="800"/>
                        </a:spcAft>
                      </a:pPr>
                      <a:r>
                        <a:rPr lang="en-CA" sz="1400">
                          <a:effectLst/>
                        </a:rPr>
                        <a:t>Monitor control loop 1 precision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416809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723267687"/>
                  </a:ext>
                </a:extLst>
              </a:tr>
              <a:tr h="373270">
                <a:tc>
                  <a:txBody>
                    <a:bodyPr/>
                    <a:lstStyle/>
                    <a:p>
                      <a:pPr>
                        <a:lnSpc>
                          <a:spcPct val="150000"/>
                        </a:lnSpc>
                        <a:spcAft>
                          <a:spcPts val="800"/>
                        </a:spcAft>
                      </a:pPr>
                      <a:r>
                        <a:rPr lang="en-CA" sz="1400">
                          <a:effectLst/>
                        </a:rPr>
                        <a:t>Monitor control loop 2 precision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416811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3915380549"/>
                  </a:ext>
                </a:extLst>
              </a:tr>
              <a:tr h="373270">
                <a:tc>
                  <a:txBody>
                    <a:bodyPr/>
                    <a:lstStyle/>
                    <a:p>
                      <a:pPr>
                        <a:lnSpc>
                          <a:spcPct val="150000"/>
                        </a:lnSpc>
                        <a:spcAft>
                          <a:spcPts val="800"/>
                        </a:spcAft>
                      </a:pPr>
                      <a:r>
                        <a:rPr lang="en-CA" sz="1400">
                          <a:effectLst/>
                        </a:rPr>
                        <a:t>Monitor control loop 3 precision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416813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3432772980"/>
                  </a:ext>
                </a:extLst>
              </a:tr>
              <a:tr h="373270">
                <a:tc>
                  <a:txBody>
                    <a:bodyPr/>
                    <a:lstStyle/>
                    <a:p>
                      <a:pPr>
                        <a:lnSpc>
                          <a:spcPct val="150000"/>
                        </a:lnSpc>
                        <a:spcAft>
                          <a:spcPts val="800"/>
                        </a:spcAft>
                      </a:pPr>
                      <a:r>
                        <a:rPr lang="en-CA" sz="1400">
                          <a:effectLst/>
                        </a:rPr>
                        <a:t>Monitor control loop 4 precision</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416815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a:effectLst/>
                        </a:rPr>
                        <a:t>N/A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tc>
                  <a:txBody>
                    <a:bodyPr/>
                    <a:lstStyle/>
                    <a:p>
                      <a:pPr>
                        <a:lnSpc>
                          <a:spcPct val="150000"/>
                        </a:lnSpc>
                        <a:spcAft>
                          <a:spcPts val="800"/>
                        </a:spcAft>
                      </a:pPr>
                      <a:r>
                        <a:rPr lang="en-CA" sz="1400" dirty="0">
                          <a:effectLst/>
                        </a:rPr>
                        <a:t>N/A</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7440" marR="27440" marT="0" marB="0"/>
                </a:tc>
                <a:extLst>
                  <a:ext uri="{0D108BD9-81ED-4DB2-BD59-A6C34878D82A}">
                    <a16:rowId xmlns:a16="http://schemas.microsoft.com/office/drawing/2014/main" val="122201856"/>
                  </a:ext>
                </a:extLst>
              </a:tr>
            </a:tbl>
          </a:graphicData>
        </a:graphic>
      </p:graphicFrame>
    </p:spTree>
    <p:extLst>
      <p:ext uri="{BB962C8B-B14F-4D97-AF65-F5344CB8AC3E}">
        <p14:creationId xmlns:p14="http://schemas.microsoft.com/office/powerpoint/2010/main" val="3404815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7EA6B-B292-41E5-AE9B-898F9B1F2A16}"/>
              </a:ext>
            </a:extLst>
          </p:cNvPr>
          <p:cNvSpPr>
            <a:spLocks noGrp="1"/>
          </p:cNvSpPr>
          <p:nvPr>
            <p:ph type="title"/>
          </p:nvPr>
        </p:nvSpPr>
        <p:spPr>
          <a:xfrm>
            <a:off x="382280" y="484632"/>
            <a:ext cx="6743844" cy="1609344"/>
          </a:xfrm>
        </p:spPr>
        <p:txBody>
          <a:bodyPr>
            <a:normAutofit/>
          </a:bodyPr>
          <a:lstStyle/>
          <a:p>
            <a:r>
              <a:rPr lang="en-US" sz="3400" dirty="0"/>
              <a:t>Omega Temperature Process Control (Communication Technology and Tags)</a:t>
            </a:r>
            <a:endParaRPr lang="en-CA" sz="3400" dirty="0"/>
          </a:p>
        </p:txBody>
      </p:sp>
      <p:sp>
        <p:nvSpPr>
          <p:cNvPr id="8" name="Content Placeholder 7">
            <a:extLst>
              <a:ext uri="{FF2B5EF4-FFF2-40B4-BE49-F238E27FC236}">
                <a16:creationId xmlns:a16="http://schemas.microsoft.com/office/drawing/2014/main" id="{8D4FD113-A81A-48F7-A955-AC49A2E5546A}"/>
              </a:ext>
            </a:extLst>
          </p:cNvPr>
          <p:cNvSpPr>
            <a:spLocks noGrp="1"/>
          </p:cNvSpPr>
          <p:nvPr>
            <p:ph idx="1"/>
          </p:nvPr>
        </p:nvSpPr>
        <p:spPr>
          <a:xfrm>
            <a:off x="382279" y="2121408"/>
            <a:ext cx="6743845" cy="4050792"/>
          </a:xfrm>
        </p:spPr>
        <p:txBody>
          <a:bodyPr>
            <a:normAutofit/>
          </a:bodyPr>
          <a:lstStyle/>
          <a:p>
            <a:pPr>
              <a:lnSpc>
                <a:spcPct val="150000"/>
              </a:lnSpc>
            </a:pPr>
            <a:r>
              <a:rPr lang="en-US" sz="1800" dirty="0"/>
              <a:t>It is used to control the Muffle Furnace which is used for melting down materials in a controlled and airtight environment.</a:t>
            </a:r>
          </a:p>
          <a:p>
            <a:pPr>
              <a:lnSpc>
                <a:spcPct val="150000"/>
              </a:lnSpc>
            </a:pPr>
            <a:r>
              <a:rPr lang="en-US" sz="1800" dirty="0"/>
              <a:t>Communication: Modus ASCII or Modbus RTU over RS-485 serial Communications.</a:t>
            </a:r>
          </a:p>
        </p:txBody>
      </p:sp>
      <p:pic>
        <p:nvPicPr>
          <p:cNvPr id="4" name="Content Placeholder 3">
            <a:extLst>
              <a:ext uri="{FF2B5EF4-FFF2-40B4-BE49-F238E27FC236}">
                <a16:creationId xmlns:a16="http://schemas.microsoft.com/office/drawing/2014/main" id="{60648B87-E22E-4B4F-B4C1-CC36EA240EB4}"/>
              </a:ext>
            </a:extLst>
          </p:cNvPr>
          <p:cNvPicPr>
            <a:picLocks/>
          </p:cNvPicPr>
          <p:nvPr/>
        </p:nvPicPr>
        <p:blipFill rotWithShape="1">
          <a:blip r:embed="rId4">
            <a:extLst>
              <a:ext uri="{28A0092B-C50C-407E-A947-70E740481C1C}">
                <a14:useLocalDpi xmlns:a14="http://schemas.microsoft.com/office/drawing/2010/main" val="0"/>
              </a:ext>
            </a:extLst>
          </a:blip>
          <a:srcRect l="20687" r="12912" b="1"/>
          <a:stretch/>
        </p:blipFill>
        <p:spPr bwMode="auto">
          <a:xfrm>
            <a:off x="8474148" y="10"/>
            <a:ext cx="3717851" cy="2930259"/>
          </a:xfrm>
          <a:prstGeom prst="rect">
            <a:avLst/>
          </a:prstGeom>
          <a:noFill/>
        </p:spPr>
      </p:pic>
      <p:grpSp>
        <p:nvGrpSpPr>
          <p:cNvPr id="13" name="Group 12">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904DA941-BD02-470D-B0A3-FC100505CDE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4148" y="2987750"/>
            <a:ext cx="3717852" cy="3184450"/>
          </a:xfrm>
          <a:prstGeom prst="rect">
            <a:avLst/>
          </a:prstGeom>
          <a:noFill/>
          <a:ln>
            <a:noFill/>
          </a:ln>
        </p:spPr>
      </p:pic>
    </p:spTree>
    <p:extLst>
      <p:ext uri="{BB962C8B-B14F-4D97-AF65-F5344CB8AC3E}">
        <p14:creationId xmlns:p14="http://schemas.microsoft.com/office/powerpoint/2010/main" val="2891837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293507-6DB7-4967-8796-C4237D0B661D}"/>
              </a:ext>
            </a:extLst>
          </p:cNvPr>
          <p:cNvGraphicFramePr>
            <a:graphicFrameLocks noGrp="1"/>
          </p:cNvGraphicFramePr>
          <p:nvPr>
            <p:extLst>
              <p:ext uri="{D42A27DB-BD31-4B8C-83A1-F6EECF244321}">
                <p14:modId xmlns:p14="http://schemas.microsoft.com/office/powerpoint/2010/main" val="2111687172"/>
              </p:ext>
            </p:extLst>
          </p:nvPr>
        </p:nvGraphicFramePr>
        <p:xfrm>
          <a:off x="393405" y="956930"/>
          <a:ext cx="11557589" cy="4888487"/>
        </p:xfrm>
        <a:graphic>
          <a:graphicData uri="http://schemas.openxmlformats.org/drawingml/2006/table">
            <a:tbl>
              <a:tblPr firstRow="1" firstCol="1" bandRow="1">
                <a:tableStyleId>{5C22544A-7EE6-4342-B048-85BDC9FD1C3A}</a:tableStyleId>
              </a:tblPr>
              <a:tblGrid>
                <a:gridCol w="2002415">
                  <a:extLst>
                    <a:ext uri="{9D8B030D-6E8A-4147-A177-3AD203B41FA5}">
                      <a16:colId xmlns:a16="http://schemas.microsoft.com/office/drawing/2014/main" val="3432040196"/>
                    </a:ext>
                  </a:extLst>
                </a:gridCol>
                <a:gridCol w="2967297">
                  <a:extLst>
                    <a:ext uri="{9D8B030D-6E8A-4147-A177-3AD203B41FA5}">
                      <a16:colId xmlns:a16="http://schemas.microsoft.com/office/drawing/2014/main" val="2247253959"/>
                    </a:ext>
                  </a:extLst>
                </a:gridCol>
                <a:gridCol w="1712950">
                  <a:extLst>
                    <a:ext uri="{9D8B030D-6E8A-4147-A177-3AD203B41FA5}">
                      <a16:colId xmlns:a16="http://schemas.microsoft.com/office/drawing/2014/main" val="3283425415"/>
                    </a:ext>
                  </a:extLst>
                </a:gridCol>
                <a:gridCol w="1048884">
                  <a:extLst>
                    <a:ext uri="{9D8B030D-6E8A-4147-A177-3AD203B41FA5}">
                      <a16:colId xmlns:a16="http://schemas.microsoft.com/office/drawing/2014/main" val="541208443"/>
                    </a:ext>
                  </a:extLst>
                </a:gridCol>
                <a:gridCol w="1937144">
                  <a:extLst>
                    <a:ext uri="{9D8B030D-6E8A-4147-A177-3AD203B41FA5}">
                      <a16:colId xmlns:a16="http://schemas.microsoft.com/office/drawing/2014/main" val="4231706522"/>
                    </a:ext>
                  </a:extLst>
                </a:gridCol>
                <a:gridCol w="1888899">
                  <a:extLst>
                    <a:ext uri="{9D8B030D-6E8A-4147-A177-3AD203B41FA5}">
                      <a16:colId xmlns:a16="http://schemas.microsoft.com/office/drawing/2014/main" val="3672850407"/>
                    </a:ext>
                  </a:extLst>
                </a:gridCol>
              </a:tblGrid>
              <a:tr h="995472">
                <a:tc>
                  <a:txBody>
                    <a:bodyPr/>
                    <a:lstStyle/>
                    <a:p>
                      <a:pPr algn="ctr">
                        <a:lnSpc>
                          <a:spcPct val="150000"/>
                        </a:lnSpc>
                        <a:spcAft>
                          <a:spcPts val="800"/>
                        </a:spcAft>
                      </a:pPr>
                      <a:r>
                        <a:rPr lang="en-CA" sz="2000" dirty="0">
                          <a:effectLst/>
                        </a:rPr>
                        <a:t>Sensor Endpoint</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Instrumentation Data Sources</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Addresses</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Units</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Conversions</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dirty="0">
                          <a:effectLst/>
                        </a:rPr>
                        <a:t>Engineering Units</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extLst>
                  <a:ext uri="{0D108BD9-81ED-4DB2-BD59-A6C34878D82A}">
                    <a16:rowId xmlns:a16="http://schemas.microsoft.com/office/drawing/2014/main" val="2569328971"/>
                  </a:ext>
                </a:extLst>
              </a:tr>
              <a:tr h="919229">
                <a:tc gridSpan="6">
                  <a:txBody>
                    <a:bodyPr/>
                    <a:lstStyle/>
                    <a:p>
                      <a:pPr algn="ctr">
                        <a:lnSpc>
                          <a:spcPct val="150000"/>
                        </a:lnSpc>
                        <a:spcAft>
                          <a:spcPts val="800"/>
                        </a:spcAft>
                      </a:pPr>
                      <a:r>
                        <a:rPr lang="en-CA" sz="2000">
                          <a:effectLst/>
                        </a:rPr>
                        <a:t>Communication Interface: Modus ASCII or Modbus RTU over RS-485 serial Communications</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881604085"/>
                  </a:ext>
                </a:extLst>
              </a:tr>
              <a:tr h="1486893">
                <a:tc>
                  <a:txBody>
                    <a:bodyPr/>
                    <a:lstStyle/>
                    <a:p>
                      <a:pPr algn="ctr">
                        <a:lnSpc>
                          <a:spcPct val="150000"/>
                        </a:lnSpc>
                        <a:spcAft>
                          <a:spcPts val="800"/>
                        </a:spcAft>
                      </a:pPr>
                      <a:r>
                        <a:rPr lang="en-CA" sz="2000">
                          <a:effectLst/>
                        </a:rPr>
                        <a:t>Temperature</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dirty="0" err="1">
                          <a:effectLst/>
                        </a:rPr>
                        <a:t>Themocouple</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1000H</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deg C or deg F</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None</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deg C</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extLst>
                  <a:ext uri="{0D108BD9-81ED-4DB2-BD59-A6C34878D82A}">
                    <a16:rowId xmlns:a16="http://schemas.microsoft.com/office/drawing/2014/main" val="2595881283"/>
                  </a:ext>
                </a:extLst>
              </a:tr>
              <a:tr h="1486893">
                <a:tc>
                  <a:txBody>
                    <a:bodyPr/>
                    <a:lstStyle/>
                    <a:p>
                      <a:pPr algn="ctr">
                        <a:lnSpc>
                          <a:spcPct val="150000"/>
                        </a:lnSpc>
                        <a:spcAft>
                          <a:spcPts val="800"/>
                        </a:spcAft>
                      </a:pPr>
                      <a:r>
                        <a:rPr lang="en-CA" sz="2000">
                          <a:effectLst/>
                        </a:rPr>
                        <a:t>Proportional control offset error value</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dirty="0">
                          <a:effectLst/>
                        </a:rPr>
                        <a:t>N/A</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100DH</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a:effectLst/>
                        </a:rPr>
                        <a:t>None</a:t>
                      </a:r>
                      <a:endParaRPr lang="en-CA" sz="190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tc>
                  <a:txBody>
                    <a:bodyPr/>
                    <a:lstStyle/>
                    <a:p>
                      <a:pPr algn="ctr">
                        <a:lnSpc>
                          <a:spcPct val="150000"/>
                        </a:lnSpc>
                        <a:spcAft>
                          <a:spcPts val="800"/>
                        </a:spcAft>
                      </a:pPr>
                      <a:r>
                        <a:rPr lang="en-CA" sz="2000" dirty="0">
                          <a:effectLst/>
                        </a:rPr>
                        <a:t>%</a:t>
                      </a:r>
                      <a:endParaRPr lang="en-CA"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115675" marR="115675" marT="0" marB="0"/>
                </a:tc>
                <a:extLst>
                  <a:ext uri="{0D108BD9-81ED-4DB2-BD59-A6C34878D82A}">
                    <a16:rowId xmlns:a16="http://schemas.microsoft.com/office/drawing/2014/main" val="2017416580"/>
                  </a:ext>
                </a:extLst>
              </a:tr>
            </a:tbl>
          </a:graphicData>
        </a:graphic>
      </p:graphicFrame>
    </p:spTree>
    <p:extLst>
      <p:ext uri="{BB962C8B-B14F-4D97-AF65-F5344CB8AC3E}">
        <p14:creationId xmlns:p14="http://schemas.microsoft.com/office/powerpoint/2010/main" val="3784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6A22C-29F3-4E53-AFFF-98521392597D}"/>
              </a:ext>
            </a:extLst>
          </p:cNvPr>
          <p:cNvSpPr>
            <a:spLocks noGrp="1"/>
          </p:cNvSpPr>
          <p:nvPr>
            <p:ph type="title"/>
          </p:nvPr>
        </p:nvSpPr>
        <p:spPr>
          <a:xfrm>
            <a:off x="382280" y="484632"/>
            <a:ext cx="6743844" cy="1609344"/>
          </a:xfrm>
        </p:spPr>
        <p:txBody>
          <a:bodyPr>
            <a:normAutofit/>
          </a:bodyPr>
          <a:lstStyle/>
          <a:p>
            <a:r>
              <a:rPr lang="en-CA" sz="3400" dirty="0"/>
              <a:t>Raise3D Pro2 Plus 3D Printer (Communication Technology and Reports)</a:t>
            </a:r>
          </a:p>
        </p:txBody>
      </p:sp>
      <p:sp>
        <p:nvSpPr>
          <p:cNvPr id="3" name="Content Placeholder 2">
            <a:extLst>
              <a:ext uri="{FF2B5EF4-FFF2-40B4-BE49-F238E27FC236}">
                <a16:creationId xmlns:a16="http://schemas.microsoft.com/office/drawing/2014/main" id="{B6451F2F-D609-41A1-9DBA-FE618CD84994}"/>
              </a:ext>
            </a:extLst>
          </p:cNvPr>
          <p:cNvSpPr>
            <a:spLocks noGrp="1"/>
          </p:cNvSpPr>
          <p:nvPr>
            <p:ph idx="1"/>
          </p:nvPr>
        </p:nvSpPr>
        <p:spPr>
          <a:xfrm>
            <a:off x="382279" y="2121408"/>
            <a:ext cx="6743845" cy="4050792"/>
          </a:xfrm>
        </p:spPr>
        <p:txBody>
          <a:bodyPr>
            <a:normAutofit/>
          </a:bodyPr>
          <a:lstStyle/>
          <a:p>
            <a:pPr>
              <a:lnSpc>
                <a:spcPct val="150000"/>
              </a:lnSpc>
            </a:pPr>
            <a:r>
              <a:rPr lang="en-US" sz="1800" dirty="0"/>
              <a:t>It is used for large build volumes, while also still maintaining a high finish resolution and quality</a:t>
            </a:r>
          </a:p>
          <a:p>
            <a:pPr>
              <a:lnSpc>
                <a:spcPct val="150000"/>
              </a:lnSpc>
            </a:pPr>
            <a:r>
              <a:rPr lang="en-US" sz="1800" dirty="0" err="1"/>
              <a:t>IdeaMaker</a:t>
            </a:r>
            <a:r>
              <a:rPr lang="en-US" sz="1800" dirty="0"/>
              <a:t> + </a:t>
            </a:r>
            <a:r>
              <a:rPr lang="en-US" sz="1800" dirty="0" err="1"/>
              <a:t>RaiseCloud</a:t>
            </a:r>
            <a:endParaRPr lang="en-US" sz="1800" dirty="0"/>
          </a:p>
          <a:p>
            <a:pPr>
              <a:lnSpc>
                <a:spcPct val="150000"/>
              </a:lnSpc>
            </a:pPr>
            <a:r>
              <a:rPr lang="en-US" sz="1800" dirty="0"/>
              <a:t>API is available to log data and generate reports from the printer </a:t>
            </a:r>
          </a:p>
          <a:p>
            <a:pPr>
              <a:lnSpc>
                <a:spcPct val="150000"/>
              </a:lnSpc>
            </a:pPr>
            <a:r>
              <a:rPr lang="en-US" sz="1800" dirty="0" err="1"/>
              <a:t>RaiseCloud</a:t>
            </a:r>
            <a:r>
              <a:rPr lang="en-US" sz="1800" dirty="0"/>
              <a:t> platform provides the status of the printer and several in-dept reports which can be used to gauge the printer’s performance or statistics</a:t>
            </a:r>
            <a:endParaRPr lang="en-CA" sz="1800" dirty="0"/>
          </a:p>
        </p:txBody>
      </p:sp>
      <p:pic>
        <p:nvPicPr>
          <p:cNvPr id="4" name="Picture 3">
            <a:extLst>
              <a:ext uri="{FF2B5EF4-FFF2-40B4-BE49-F238E27FC236}">
                <a16:creationId xmlns:a16="http://schemas.microsoft.com/office/drawing/2014/main" id="{5B0AC683-11F1-4E6E-B209-43C6A14464D4}"/>
              </a:ext>
            </a:extLst>
          </p:cNvPr>
          <p:cNvPicPr/>
          <p:nvPr/>
        </p:nvPicPr>
        <p:blipFill rotWithShape="1">
          <a:blip r:embed="rId5">
            <a:extLst>
              <a:ext uri="{28A0092B-C50C-407E-A947-70E740481C1C}">
                <a14:useLocalDpi xmlns:a14="http://schemas.microsoft.com/office/drawing/2010/main" val="0"/>
              </a:ext>
            </a:extLst>
          </a:blip>
          <a:srcRect t="1854" r="1" b="1"/>
          <a:stretch/>
        </p:blipFill>
        <p:spPr bwMode="auto">
          <a:xfrm>
            <a:off x="7545274" y="10"/>
            <a:ext cx="4646726" cy="6857990"/>
          </a:xfrm>
          <a:prstGeom prst="rect">
            <a:avLst/>
          </a:prstGeom>
          <a:noFill/>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2292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E595C-C4A9-4E1B-8F7F-CDDE75D1ED0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7999"/>
          </a:xfrm>
          <a:prstGeom prst="rect">
            <a:avLst/>
          </a:prstGeom>
          <a:noFill/>
        </p:spPr>
      </p:pic>
    </p:spTree>
    <p:extLst>
      <p:ext uri="{BB962C8B-B14F-4D97-AF65-F5344CB8AC3E}">
        <p14:creationId xmlns:p14="http://schemas.microsoft.com/office/powerpoint/2010/main" val="3834074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754C5-ABD1-4194-BD33-81C411EDC2FE}"/>
              </a:ext>
            </a:extLst>
          </p:cNvPr>
          <p:cNvSpPr>
            <a:spLocks noGrp="1"/>
          </p:cNvSpPr>
          <p:nvPr>
            <p:ph type="title"/>
          </p:nvPr>
        </p:nvSpPr>
        <p:spPr>
          <a:xfrm>
            <a:off x="382280" y="484632"/>
            <a:ext cx="6743844" cy="1609344"/>
          </a:xfrm>
        </p:spPr>
        <p:txBody>
          <a:bodyPr>
            <a:normAutofit/>
          </a:bodyPr>
          <a:lstStyle/>
          <a:p>
            <a:r>
              <a:rPr lang="en-US" sz="3700"/>
              <a:t>Instron Load Frame (Communication Technology and Tags)</a:t>
            </a:r>
            <a:endParaRPr lang="en-CA" sz="3700"/>
          </a:p>
        </p:txBody>
      </p:sp>
      <p:sp>
        <p:nvSpPr>
          <p:cNvPr id="3" name="Content Placeholder 2">
            <a:extLst>
              <a:ext uri="{FF2B5EF4-FFF2-40B4-BE49-F238E27FC236}">
                <a16:creationId xmlns:a16="http://schemas.microsoft.com/office/drawing/2014/main" id="{5F63AE4F-C374-4FB3-8449-C06A313EBE92}"/>
              </a:ext>
            </a:extLst>
          </p:cNvPr>
          <p:cNvSpPr>
            <a:spLocks noGrp="1"/>
          </p:cNvSpPr>
          <p:nvPr>
            <p:ph idx="1"/>
          </p:nvPr>
        </p:nvSpPr>
        <p:spPr>
          <a:xfrm>
            <a:off x="382279" y="2121408"/>
            <a:ext cx="6743845" cy="4050792"/>
          </a:xfrm>
        </p:spPr>
        <p:txBody>
          <a:bodyPr>
            <a:normAutofit/>
          </a:bodyPr>
          <a:lstStyle/>
          <a:p>
            <a:pPr>
              <a:lnSpc>
                <a:spcPct val="150000"/>
              </a:lnSpc>
            </a:pPr>
            <a:r>
              <a:rPr lang="en-US" sz="1800" dirty="0"/>
              <a:t>It is used to perform multiple different kinds of static testing such as tensile, compression, bend, shear and other mechanical test and can generate forces of up to 50 </a:t>
            </a:r>
            <a:r>
              <a:rPr lang="en-US" sz="1800" dirty="0" err="1"/>
              <a:t>kN.</a:t>
            </a:r>
            <a:endParaRPr lang="en-US" sz="1800" dirty="0"/>
          </a:p>
          <a:p>
            <a:pPr>
              <a:lnSpc>
                <a:spcPct val="150000"/>
              </a:lnSpc>
            </a:pPr>
            <a:r>
              <a:rPr lang="en-CA" sz="1800" dirty="0"/>
              <a:t>Communication: </a:t>
            </a:r>
            <a:r>
              <a:rPr lang="en-US" sz="1800" dirty="0" err="1"/>
              <a:t>Bluehill</a:t>
            </a:r>
            <a:r>
              <a:rPr lang="en-US" sz="1800" dirty="0"/>
              <a:t> 3 test export into CSV (semi-auto) + custom import script</a:t>
            </a:r>
          </a:p>
          <a:p>
            <a:pPr>
              <a:lnSpc>
                <a:spcPct val="150000"/>
              </a:lnSpc>
            </a:pPr>
            <a:endParaRPr lang="en-CA" sz="1800" dirty="0"/>
          </a:p>
        </p:txBody>
      </p:sp>
      <p:pic>
        <p:nvPicPr>
          <p:cNvPr id="4" name="Picture 3">
            <a:extLst>
              <a:ext uri="{FF2B5EF4-FFF2-40B4-BE49-F238E27FC236}">
                <a16:creationId xmlns:a16="http://schemas.microsoft.com/office/drawing/2014/main" id="{D37A0A58-8D6A-4483-967D-532A7C21B562}"/>
              </a:ext>
            </a:extLst>
          </p:cNvPr>
          <p:cNvPicPr/>
          <p:nvPr/>
        </p:nvPicPr>
        <p:blipFill rotWithShape="1">
          <a:blip r:embed="rId4">
            <a:extLst>
              <a:ext uri="{28A0092B-C50C-407E-A947-70E740481C1C}">
                <a14:useLocalDpi xmlns:a14="http://schemas.microsoft.com/office/drawing/2010/main" val="0"/>
              </a:ext>
            </a:extLst>
          </a:blip>
          <a:srcRect b="18458"/>
          <a:stretch/>
        </p:blipFill>
        <p:spPr bwMode="auto">
          <a:xfrm>
            <a:off x="7545274" y="10"/>
            <a:ext cx="4646726" cy="6857990"/>
          </a:xfrm>
          <a:prstGeom prst="rect">
            <a:avLst/>
          </a:prstGeom>
          <a:noFill/>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22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6EE98-08EA-48FF-AC42-9356E04E8835}"/>
              </a:ext>
            </a:extLst>
          </p:cNvPr>
          <p:cNvSpPr>
            <a:spLocks noGrp="1"/>
          </p:cNvSpPr>
          <p:nvPr>
            <p:ph type="title"/>
          </p:nvPr>
        </p:nvSpPr>
        <p:spPr>
          <a:xfrm>
            <a:off x="6530145" y="-116255"/>
            <a:ext cx="5299586" cy="1609344"/>
          </a:xfrm>
          <a:ln>
            <a:noFill/>
          </a:ln>
        </p:spPr>
        <p:txBody>
          <a:bodyPr>
            <a:normAutofit/>
          </a:bodyPr>
          <a:lstStyle/>
          <a:p>
            <a:r>
              <a:rPr lang="en-CA" sz="4000" dirty="0"/>
              <a:t>Future Work</a:t>
            </a:r>
          </a:p>
        </p:txBody>
      </p:sp>
      <p:pic>
        <p:nvPicPr>
          <p:cNvPr id="4" name="Picture 3">
            <a:extLst>
              <a:ext uri="{FF2B5EF4-FFF2-40B4-BE49-F238E27FC236}">
                <a16:creationId xmlns:a16="http://schemas.microsoft.com/office/drawing/2014/main" id="{3D2E6468-FE0A-43DB-B525-6AE16E9820A7}"/>
              </a:ext>
            </a:extLst>
          </p:cNvPr>
          <p:cNvPicPr/>
          <p:nvPr/>
        </p:nvPicPr>
        <p:blipFill>
          <a:blip r:embed="rId4"/>
          <a:stretch>
            <a:fillRect/>
          </a:stretch>
        </p:blipFill>
        <p:spPr>
          <a:xfrm>
            <a:off x="0" y="1493088"/>
            <a:ext cx="6066502" cy="3684967"/>
          </a:xfrm>
          <a:prstGeom prst="rect">
            <a:avLst/>
          </a:prstGeom>
        </p:spPr>
      </p:pic>
      <p:sp>
        <p:nvSpPr>
          <p:cNvPr id="3" name="Content Placeholder 2">
            <a:extLst>
              <a:ext uri="{FF2B5EF4-FFF2-40B4-BE49-F238E27FC236}">
                <a16:creationId xmlns:a16="http://schemas.microsoft.com/office/drawing/2014/main" id="{20158FFD-FBD7-4D21-B5F8-C8D902D556CF}"/>
              </a:ext>
            </a:extLst>
          </p:cNvPr>
          <p:cNvSpPr>
            <a:spLocks noGrp="1"/>
          </p:cNvSpPr>
          <p:nvPr>
            <p:ph idx="1"/>
          </p:nvPr>
        </p:nvSpPr>
        <p:spPr>
          <a:xfrm>
            <a:off x="6258416" y="988829"/>
            <a:ext cx="5299585" cy="5773478"/>
          </a:xfrm>
        </p:spPr>
        <p:txBody>
          <a:bodyPr>
            <a:normAutofit fontScale="92500" lnSpcReduction="10000"/>
          </a:bodyPr>
          <a:lstStyle/>
          <a:p>
            <a:pPr marL="0" indent="0">
              <a:lnSpc>
                <a:spcPct val="150000"/>
              </a:lnSpc>
              <a:buNone/>
            </a:pPr>
            <a:r>
              <a:rPr lang="en-CA" sz="1800" dirty="0"/>
              <a:t>Project B: Manufacturing Equipment Data Harvesting</a:t>
            </a:r>
          </a:p>
          <a:p>
            <a:pPr>
              <a:lnSpc>
                <a:spcPct val="150000"/>
              </a:lnSpc>
            </a:pPr>
            <a:r>
              <a:rPr lang="en-CA" sz="1800" dirty="0"/>
              <a:t>Experiment with changing flow rate to reduce or eliminate oscillations.</a:t>
            </a:r>
          </a:p>
          <a:p>
            <a:pPr>
              <a:lnSpc>
                <a:spcPct val="150000"/>
              </a:lnSpc>
            </a:pPr>
            <a:r>
              <a:rPr lang="en-CA" sz="1800" dirty="0"/>
              <a:t>Controller design to control the piston speed profile.</a:t>
            </a:r>
          </a:p>
          <a:p>
            <a:pPr marL="0" indent="0">
              <a:lnSpc>
                <a:spcPct val="150000"/>
              </a:lnSpc>
              <a:buNone/>
            </a:pPr>
            <a:r>
              <a:rPr lang="en-CA" sz="1800" dirty="0"/>
              <a:t>Project C: Manufacturing Equipment Data Harvesting</a:t>
            </a:r>
          </a:p>
          <a:p>
            <a:pPr>
              <a:lnSpc>
                <a:spcPct val="150000"/>
              </a:lnSpc>
            </a:pPr>
            <a:r>
              <a:rPr lang="en-CA" sz="1800" dirty="0"/>
              <a:t>Establish connection between all other equipment and connect to a data server similar to the injection moulding machine.</a:t>
            </a:r>
          </a:p>
          <a:p>
            <a:pPr>
              <a:lnSpc>
                <a:spcPct val="150000"/>
              </a:lnSpc>
            </a:pPr>
            <a:r>
              <a:rPr lang="en-CA" sz="1800" dirty="0"/>
              <a:t>Investigate ERP Solutions</a:t>
            </a:r>
          </a:p>
          <a:p>
            <a:pPr>
              <a:lnSpc>
                <a:spcPct val="150000"/>
              </a:lnSpc>
            </a:pPr>
            <a:r>
              <a:rPr lang="en-CA" sz="1800" dirty="0"/>
              <a:t>Establish the rest of the MANU infrastructure</a:t>
            </a:r>
          </a:p>
          <a:p>
            <a:pPr>
              <a:lnSpc>
                <a:spcPct val="150000"/>
              </a:lnSpc>
            </a:pPr>
            <a:endParaRPr lang="en-CA" sz="1800" dirty="0"/>
          </a:p>
        </p:txBody>
      </p:sp>
      <p:grpSp>
        <p:nvGrpSpPr>
          <p:cNvPr id="11" name="Group 1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7563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F4664CB4-B2D2-4732-AB2C-939321E99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D03168EC-D910-4109-8158-A433124BB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EB50A5-ED88-4DB9-A0A0-1370FEEE6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3" y="1110053"/>
            <a:ext cx="663143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1356E2-04CC-4A13-BFEB-63092FFB0FAF}"/>
              </a:ext>
            </a:extLst>
          </p:cNvPr>
          <p:cNvSpPr>
            <a:spLocks noGrp="1"/>
          </p:cNvSpPr>
          <p:nvPr>
            <p:ph type="title"/>
          </p:nvPr>
        </p:nvSpPr>
        <p:spPr>
          <a:xfrm>
            <a:off x="1248156" y="1432223"/>
            <a:ext cx="5965470" cy="3357976"/>
          </a:xfrm>
        </p:spPr>
        <p:txBody>
          <a:bodyPr vert="horz" lIns="91440" tIns="45720" rIns="91440" bIns="45720" rtlCol="0" anchor="ctr">
            <a:normAutofit/>
          </a:bodyPr>
          <a:lstStyle/>
          <a:p>
            <a:pPr>
              <a:lnSpc>
                <a:spcPct val="80000"/>
              </a:lnSpc>
            </a:pPr>
            <a:r>
              <a:rPr lang="en-US" sz="8000">
                <a:blipFill dpi="0" rotWithShape="1">
                  <a:blip r:embed="rId4"/>
                  <a:srcRect/>
                  <a:tile tx="6350" ty="-127000" sx="65000" sy="64000" flip="none" algn="tl"/>
                </a:blipFill>
              </a:rPr>
              <a:t>Thank you</a:t>
            </a:r>
          </a:p>
        </p:txBody>
      </p:sp>
      <p:pic>
        <p:nvPicPr>
          <p:cNvPr id="6" name="Graphic 5" descr="Smiling Face with No Fill">
            <a:extLst>
              <a:ext uri="{FF2B5EF4-FFF2-40B4-BE49-F238E27FC236}">
                <a16:creationId xmlns:a16="http://schemas.microsoft.com/office/drawing/2014/main" id="{2FE2A754-4724-4A9D-B9D4-60FCF9D9D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55117" y="1702032"/>
            <a:ext cx="3416725" cy="3416725"/>
          </a:xfrm>
          <a:prstGeom prst="rect">
            <a:avLst/>
          </a:prstGeom>
        </p:spPr>
      </p:pic>
      <p:sp>
        <p:nvSpPr>
          <p:cNvPr id="25" name="Rectangle 24">
            <a:extLst>
              <a:ext uri="{FF2B5EF4-FFF2-40B4-BE49-F238E27FC236}">
                <a16:creationId xmlns:a16="http://schemas.microsoft.com/office/drawing/2014/main" id="{0AA47C27-8894-42A7-8D01-C902DA9B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B4BD81D-EAC7-4C48-A5FD-A1156EC84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9CAF43F4-8892-4C5D-A8ED-C423F5175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2D028E2F-5F35-49A4-86F5-81814931E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2024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8F17E-8B49-46C2-9AAA-7E69E9A86038}"/>
              </a:ext>
            </a:extLst>
          </p:cNvPr>
          <p:cNvSpPr>
            <a:spLocks noGrp="1"/>
          </p:cNvSpPr>
          <p:nvPr>
            <p:ph type="title"/>
          </p:nvPr>
        </p:nvSpPr>
        <p:spPr>
          <a:xfrm>
            <a:off x="8156350" y="484632"/>
            <a:ext cx="3544035" cy="1609344"/>
          </a:xfrm>
          <a:ln>
            <a:noFill/>
          </a:ln>
        </p:spPr>
        <p:txBody>
          <a:bodyPr>
            <a:normAutofit/>
          </a:bodyPr>
          <a:lstStyle/>
          <a:p>
            <a:r>
              <a:rPr lang="en-CA" sz="3200" dirty="0"/>
              <a:t>Project Overview</a:t>
            </a:r>
          </a:p>
        </p:txBody>
      </p:sp>
      <p:pic>
        <p:nvPicPr>
          <p:cNvPr id="4" name="Picture 3">
            <a:extLst>
              <a:ext uri="{FF2B5EF4-FFF2-40B4-BE49-F238E27FC236}">
                <a16:creationId xmlns:a16="http://schemas.microsoft.com/office/drawing/2014/main" id="{DE0345EA-AA0E-4D19-9A79-DD89BA239A5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33999" y="982321"/>
            <a:ext cx="6882269" cy="4903619"/>
          </a:xfrm>
          <a:prstGeom prst="rect">
            <a:avLst/>
          </a:prstGeom>
          <a:noFill/>
        </p:spPr>
      </p:pic>
      <p:sp>
        <p:nvSpPr>
          <p:cNvPr id="3" name="Content Placeholder 2">
            <a:extLst>
              <a:ext uri="{FF2B5EF4-FFF2-40B4-BE49-F238E27FC236}">
                <a16:creationId xmlns:a16="http://schemas.microsoft.com/office/drawing/2014/main" id="{5484EB00-E30D-4813-BDD3-B6BCA29FCD0C}"/>
              </a:ext>
            </a:extLst>
          </p:cNvPr>
          <p:cNvSpPr>
            <a:spLocks noGrp="1"/>
          </p:cNvSpPr>
          <p:nvPr>
            <p:ph idx="1"/>
          </p:nvPr>
        </p:nvSpPr>
        <p:spPr>
          <a:xfrm>
            <a:off x="8156351" y="2121408"/>
            <a:ext cx="3544034" cy="4050792"/>
          </a:xfrm>
        </p:spPr>
        <p:txBody>
          <a:bodyPr>
            <a:normAutofit/>
          </a:bodyPr>
          <a:lstStyle/>
          <a:p>
            <a:r>
              <a:rPr lang="en-CA" sz="1600" dirty="0"/>
              <a:t>The project involves upgrading the FPGA labs 3, 4, and 5 of MECH 540B.</a:t>
            </a:r>
          </a:p>
          <a:p>
            <a:r>
              <a:rPr lang="en-CA" sz="1600" dirty="0"/>
              <a:t>Lab 3: Introduction to FPGA</a:t>
            </a:r>
          </a:p>
          <a:p>
            <a:r>
              <a:rPr lang="en-CA" sz="1600" dirty="0"/>
              <a:t>Lab 4: FPGA and ADC</a:t>
            </a:r>
          </a:p>
          <a:p>
            <a:r>
              <a:rPr lang="en-US" sz="1600" dirty="0"/>
              <a:t>Lab 5: Building a Microcontroller (MCU)</a:t>
            </a:r>
            <a:endParaRPr lang="en-CA" sz="1600" dirty="0"/>
          </a:p>
        </p:txBody>
      </p:sp>
      <p:grpSp>
        <p:nvGrpSpPr>
          <p:cNvPr id="16" name="Group 1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7872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9471-9E7A-44B1-973D-7B33AF7A0793}"/>
              </a:ext>
            </a:extLst>
          </p:cNvPr>
          <p:cNvSpPr>
            <a:spLocks noGrp="1"/>
          </p:cNvSpPr>
          <p:nvPr>
            <p:ph type="title"/>
          </p:nvPr>
        </p:nvSpPr>
        <p:spPr/>
        <p:txBody>
          <a:bodyPr/>
          <a:lstStyle/>
          <a:p>
            <a:r>
              <a:rPr lang="en-CA" dirty="0"/>
              <a:t>Quartus Installation</a:t>
            </a:r>
          </a:p>
        </p:txBody>
      </p:sp>
      <p:sp>
        <p:nvSpPr>
          <p:cNvPr id="3" name="Content Placeholder 2">
            <a:extLst>
              <a:ext uri="{FF2B5EF4-FFF2-40B4-BE49-F238E27FC236}">
                <a16:creationId xmlns:a16="http://schemas.microsoft.com/office/drawing/2014/main" id="{E4413832-5D42-4EFF-B83A-ECEAA04E0A4F}"/>
              </a:ext>
            </a:extLst>
          </p:cNvPr>
          <p:cNvSpPr>
            <a:spLocks noGrp="1"/>
          </p:cNvSpPr>
          <p:nvPr>
            <p:ph idx="1"/>
          </p:nvPr>
        </p:nvSpPr>
        <p:spPr/>
        <p:txBody>
          <a:bodyPr/>
          <a:lstStyle/>
          <a:p>
            <a:pPr>
              <a:lnSpc>
                <a:spcPct val="150000"/>
              </a:lnSpc>
            </a:pPr>
            <a:r>
              <a:rPr lang="en-CA" dirty="0"/>
              <a:t>Quartus Prime Edition 20 Installation</a:t>
            </a:r>
          </a:p>
          <a:p>
            <a:pPr>
              <a:lnSpc>
                <a:spcPct val="150000"/>
              </a:lnSpc>
            </a:pPr>
            <a:r>
              <a:rPr lang="en-CA" dirty="0" err="1"/>
              <a:t>Nios</a:t>
            </a:r>
            <a:r>
              <a:rPr lang="en-CA" dirty="0"/>
              <a:t> II software build tool</a:t>
            </a:r>
          </a:p>
          <a:p>
            <a:pPr marL="617220" lvl="1" indent="-342900">
              <a:lnSpc>
                <a:spcPct val="150000"/>
              </a:lnSpc>
              <a:buFont typeface="+mj-lt"/>
              <a:buAutoNum type="arabicPeriod"/>
            </a:pPr>
            <a:r>
              <a:rPr lang="en-CA" dirty="0"/>
              <a:t>Install </a:t>
            </a:r>
            <a:r>
              <a:rPr lang="en-US" dirty="0"/>
              <a:t>Eclipse C/C++ Development Tooling (CDT)</a:t>
            </a:r>
          </a:p>
          <a:p>
            <a:pPr marL="617220" lvl="1" indent="-342900">
              <a:lnSpc>
                <a:spcPct val="150000"/>
              </a:lnSpc>
              <a:buFont typeface="+mj-lt"/>
              <a:buAutoNum type="arabicPeriod"/>
            </a:pPr>
            <a:r>
              <a:rPr lang="en-US" dirty="0"/>
              <a:t>Install Windows Subsystem (WS) 1 for Linux</a:t>
            </a:r>
          </a:p>
          <a:p>
            <a:pPr marL="617220" lvl="1" indent="-342900">
              <a:lnSpc>
                <a:spcPct val="150000"/>
              </a:lnSpc>
              <a:buFont typeface="+mj-lt"/>
              <a:buAutoNum type="arabicPeriod"/>
            </a:pPr>
            <a:r>
              <a:rPr lang="en-US" dirty="0"/>
              <a:t>Execute a couple commands in Ubuntu shell</a:t>
            </a:r>
            <a:endParaRPr lang="en-CA" dirty="0"/>
          </a:p>
        </p:txBody>
      </p:sp>
    </p:spTree>
    <p:extLst>
      <p:ext uri="{BB962C8B-B14F-4D97-AF65-F5344CB8AC3E}">
        <p14:creationId xmlns:p14="http://schemas.microsoft.com/office/powerpoint/2010/main" val="24698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DE68-8752-4D78-8F9E-6C1B1117FC75}"/>
              </a:ext>
            </a:extLst>
          </p:cNvPr>
          <p:cNvSpPr>
            <a:spLocks noGrp="1"/>
          </p:cNvSpPr>
          <p:nvPr>
            <p:ph type="title"/>
          </p:nvPr>
        </p:nvSpPr>
        <p:spPr/>
        <p:txBody>
          <a:bodyPr/>
          <a:lstStyle/>
          <a:p>
            <a:r>
              <a:rPr lang="en-CA" dirty="0"/>
              <a:t>Lab 3: Introduction to FPGA </a:t>
            </a:r>
          </a:p>
        </p:txBody>
      </p:sp>
      <p:sp>
        <p:nvSpPr>
          <p:cNvPr id="3" name="Content Placeholder 2">
            <a:extLst>
              <a:ext uri="{FF2B5EF4-FFF2-40B4-BE49-F238E27FC236}">
                <a16:creationId xmlns:a16="http://schemas.microsoft.com/office/drawing/2014/main" id="{C7394A01-76A5-4FA1-B637-EB0EE4855079}"/>
              </a:ext>
            </a:extLst>
          </p:cNvPr>
          <p:cNvSpPr>
            <a:spLocks noGrp="1"/>
          </p:cNvSpPr>
          <p:nvPr>
            <p:ph idx="1"/>
          </p:nvPr>
        </p:nvSpPr>
        <p:spPr/>
        <p:txBody>
          <a:bodyPr/>
          <a:lstStyle/>
          <a:p>
            <a:pPr>
              <a:lnSpc>
                <a:spcPct val="150000"/>
              </a:lnSpc>
            </a:pPr>
            <a:r>
              <a:rPr lang="en-CA" dirty="0"/>
              <a:t>No Changes to Lab instructions</a:t>
            </a:r>
          </a:p>
          <a:p>
            <a:pPr>
              <a:lnSpc>
                <a:spcPct val="150000"/>
              </a:lnSpc>
            </a:pPr>
            <a:r>
              <a:rPr lang="en-CA" dirty="0"/>
              <a:t>Changes to “My First FPGA” guide</a:t>
            </a:r>
          </a:p>
        </p:txBody>
      </p:sp>
    </p:spTree>
    <p:extLst>
      <p:ext uri="{BB962C8B-B14F-4D97-AF65-F5344CB8AC3E}">
        <p14:creationId xmlns:p14="http://schemas.microsoft.com/office/powerpoint/2010/main" val="341860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A0B0-8D75-4F45-8EE1-9E3B3CD63F6E}"/>
              </a:ext>
            </a:extLst>
          </p:cNvPr>
          <p:cNvSpPr>
            <a:spLocks noGrp="1"/>
          </p:cNvSpPr>
          <p:nvPr>
            <p:ph type="title"/>
          </p:nvPr>
        </p:nvSpPr>
        <p:spPr/>
        <p:txBody>
          <a:bodyPr/>
          <a:lstStyle/>
          <a:p>
            <a:r>
              <a:rPr lang="en-US" dirty="0"/>
              <a:t>Lab 4: Pairing FPGA with an ADC</a:t>
            </a:r>
            <a:endParaRPr lang="en-CA" dirty="0"/>
          </a:p>
        </p:txBody>
      </p:sp>
      <p:sp>
        <p:nvSpPr>
          <p:cNvPr id="3" name="Content Placeholder 2">
            <a:extLst>
              <a:ext uri="{FF2B5EF4-FFF2-40B4-BE49-F238E27FC236}">
                <a16:creationId xmlns:a16="http://schemas.microsoft.com/office/drawing/2014/main" id="{92A0DF7E-C397-49DD-BC1E-A13C088D9ECD}"/>
              </a:ext>
            </a:extLst>
          </p:cNvPr>
          <p:cNvSpPr>
            <a:spLocks noGrp="1"/>
          </p:cNvSpPr>
          <p:nvPr>
            <p:ph idx="1"/>
          </p:nvPr>
        </p:nvSpPr>
        <p:spPr/>
        <p:txBody>
          <a:bodyPr/>
          <a:lstStyle/>
          <a:p>
            <a:pPr marL="0" indent="0">
              <a:lnSpc>
                <a:spcPct val="150000"/>
              </a:lnSpc>
              <a:buNone/>
            </a:pPr>
            <a:r>
              <a:rPr lang="en-CA" dirty="0"/>
              <a:t>Changes:</a:t>
            </a:r>
          </a:p>
          <a:p>
            <a:pPr>
              <a:lnSpc>
                <a:spcPct val="150000"/>
              </a:lnSpc>
            </a:pPr>
            <a:r>
              <a:rPr lang="en-CA" dirty="0" err="1"/>
              <a:t>TalkBack</a:t>
            </a:r>
            <a:r>
              <a:rPr lang="en-CA" dirty="0"/>
              <a:t> feature is automatically actively</a:t>
            </a:r>
          </a:p>
          <a:p>
            <a:pPr>
              <a:lnSpc>
                <a:spcPct val="150000"/>
              </a:lnSpc>
            </a:pPr>
            <a:r>
              <a:rPr lang="en-CA" dirty="0" err="1"/>
              <a:t>SignalTap</a:t>
            </a:r>
            <a:r>
              <a:rPr lang="en-CA" dirty="0"/>
              <a:t> name was changed</a:t>
            </a:r>
          </a:p>
        </p:txBody>
      </p:sp>
    </p:spTree>
    <p:extLst>
      <p:ext uri="{BB962C8B-B14F-4D97-AF65-F5344CB8AC3E}">
        <p14:creationId xmlns:p14="http://schemas.microsoft.com/office/powerpoint/2010/main" val="191329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CE1D-A880-44A5-A0A7-CFB4BE2964EC}"/>
              </a:ext>
            </a:extLst>
          </p:cNvPr>
          <p:cNvSpPr>
            <a:spLocks noGrp="1"/>
          </p:cNvSpPr>
          <p:nvPr>
            <p:ph type="title"/>
          </p:nvPr>
        </p:nvSpPr>
        <p:spPr/>
        <p:txBody>
          <a:bodyPr/>
          <a:lstStyle/>
          <a:p>
            <a:r>
              <a:rPr lang="en-US" dirty="0"/>
              <a:t>Lab 5: Building a Microcontroller</a:t>
            </a:r>
            <a:endParaRPr lang="en-CA" dirty="0"/>
          </a:p>
        </p:txBody>
      </p:sp>
      <p:sp>
        <p:nvSpPr>
          <p:cNvPr id="3" name="Content Placeholder 2">
            <a:extLst>
              <a:ext uri="{FF2B5EF4-FFF2-40B4-BE49-F238E27FC236}">
                <a16:creationId xmlns:a16="http://schemas.microsoft.com/office/drawing/2014/main" id="{95EB2484-9AED-4B30-BBC7-E2851D0DDCAB}"/>
              </a:ext>
            </a:extLst>
          </p:cNvPr>
          <p:cNvSpPr>
            <a:spLocks noGrp="1"/>
          </p:cNvSpPr>
          <p:nvPr>
            <p:ph idx="1"/>
          </p:nvPr>
        </p:nvSpPr>
        <p:spPr/>
        <p:txBody>
          <a:bodyPr/>
          <a:lstStyle/>
          <a:p>
            <a:pPr marL="0" indent="0">
              <a:lnSpc>
                <a:spcPct val="150000"/>
              </a:lnSpc>
              <a:buNone/>
            </a:pPr>
            <a:r>
              <a:rPr lang="en-CA" dirty="0"/>
              <a:t>Changes:</a:t>
            </a:r>
          </a:p>
          <a:p>
            <a:pPr>
              <a:lnSpc>
                <a:spcPct val="150000"/>
              </a:lnSpc>
            </a:pPr>
            <a:r>
              <a:rPr lang="en-CA" dirty="0" err="1"/>
              <a:t>Nios</a:t>
            </a:r>
            <a:r>
              <a:rPr lang="en-CA" dirty="0"/>
              <a:t> II had to be manually installed</a:t>
            </a:r>
          </a:p>
          <a:p>
            <a:pPr>
              <a:lnSpc>
                <a:spcPct val="150000"/>
              </a:lnSpc>
            </a:pPr>
            <a:r>
              <a:rPr lang="en-CA" dirty="0"/>
              <a:t>QSYS was renamed to Platform Designer</a:t>
            </a:r>
          </a:p>
          <a:p>
            <a:pPr>
              <a:lnSpc>
                <a:spcPct val="150000"/>
              </a:lnSpc>
            </a:pPr>
            <a:r>
              <a:rPr lang="en-CA" dirty="0" err="1"/>
              <a:t>Nios</a:t>
            </a:r>
            <a:r>
              <a:rPr lang="en-CA" dirty="0"/>
              <a:t> II had to be run from the </a:t>
            </a:r>
            <a:r>
              <a:rPr lang="en-CA" dirty="0" err="1"/>
              <a:t>Nios</a:t>
            </a:r>
            <a:r>
              <a:rPr lang="en-CA" dirty="0"/>
              <a:t> II command shell</a:t>
            </a:r>
          </a:p>
          <a:p>
            <a:pPr>
              <a:lnSpc>
                <a:spcPct val="150000"/>
              </a:lnSpc>
            </a:pPr>
            <a:r>
              <a:rPr lang="en-CA" dirty="0"/>
              <a:t>System ID checks, on </a:t>
            </a:r>
            <a:r>
              <a:rPr lang="en-CA" dirty="0" err="1"/>
              <a:t>Nios</a:t>
            </a:r>
            <a:r>
              <a:rPr lang="en-CA" dirty="0"/>
              <a:t> II “Run Configurations”, had to be checked.</a:t>
            </a:r>
          </a:p>
        </p:txBody>
      </p:sp>
    </p:spTree>
    <p:extLst>
      <p:ext uri="{BB962C8B-B14F-4D97-AF65-F5344CB8AC3E}">
        <p14:creationId xmlns:p14="http://schemas.microsoft.com/office/powerpoint/2010/main" val="134722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4788-96C1-457C-AA1B-417DAB1B8660}"/>
              </a:ext>
            </a:extLst>
          </p:cNvPr>
          <p:cNvSpPr>
            <a:spLocks noGrp="1"/>
          </p:cNvSpPr>
          <p:nvPr>
            <p:ph type="title"/>
          </p:nvPr>
        </p:nvSpPr>
        <p:spPr/>
        <p:txBody>
          <a:bodyPr>
            <a:normAutofit/>
          </a:bodyPr>
          <a:lstStyle/>
          <a:p>
            <a:r>
              <a:rPr lang="en-US" sz="4000" dirty="0"/>
              <a:t>Project B: MANU Automation Kit Controls</a:t>
            </a:r>
            <a:endParaRPr lang="en-CA" sz="4000" dirty="0"/>
          </a:p>
        </p:txBody>
      </p:sp>
      <p:sp>
        <p:nvSpPr>
          <p:cNvPr id="3" name="Text Placeholder 2">
            <a:extLst>
              <a:ext uri="{FF2B5EF4-FFF2-40B4-BE49-F238E27FC236}">
                <a16:creationId xmlns:a16="http://schemas.microsoft.com/office/drawing/2014/main" id="{33D035ED-EF4A-46E4-82CF-BA7DB5D26B2F}"/>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549635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1292</TotalTime>
  <Words>2602</Words>
  <Application>Microsoft Office PowerPoint</Application>
  <PresentationFormat>Widescreen</PresentationFormat>
  <Paragraphs>550</Paragraphs>
  <Slides>39</Slides>
  <Notes>13</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Rockwell</vt:lpstr>
      <vt:lpstr>Rockwell Condensed</vt:lpstr>
      <vt:lpstr>Rockwell Extra Bold</vt:lpstr>
      <vt:lpstr>Times New Roman</vt:lpstr>
      <vt:lpstr>Wingdings</vt:lpstr>
      <vt:lpstr>Wood Type</vt:lpstr>
      <vt:lpstr>MECH 527 - Mechatronic System Design Project </vt:lpstr>
      <vt:lpstr>Introduction/Overview</vt:lpstr>
      <vt:lpstr>Project A: MECH 540B Lab Upgrade</vt:lpstr>
      <vt:lpstr>Project Overview</vt:lpstr>
      <vt:lpstr>Quartus Installation</vt:lpstr>
      <vt:lpstr>Lab 3: Introduction to FPGA </vt:lpstr>
      <vt:lpstr>Lab 4: Pairing FPGA with an ADC</vt:lpstr>
      <vt:lpstr>Lab 5: Building a Microcontroller</vt:lpstr>
      <vt:lpstr>Project B: MANU Automation Kit Controls</vt:lpstr>
      <vt:lpstr>Automation Kit Overview</vt:lpstr>
      <vt:lpstr>Control Logic: Pneumatic Valve Operation</vt:lpstr>
      <vt:lpstr>Control Logic: Position and Tolerance</vt:lpstr>
      <vt:lpstr>Control Logic: Counter Timing Logic</vt:lpstr>
      <vt:lpstr>Control Logic: Piston Control Logic</vt:lpstr>
      <vt:lpstr>PowerPoint Presentation</vt:lpstr>
      <vt:lpstr>PowerPoint Presentation</vt:lpstr>
      <vt:lpstr>PowerPoint Presentation</vt:lpstr>
      <vt:lpstr>PowerPoint Presentation</vt:lpstr>
      <vt:lpstr>PowerPoint Presentation</vt:lpstr>
      <vt:lpstr>Project C: Manufacturing Equipment Data Harvesting</vt:lpstr>
      <vt:lpstr>Overview</vt:lpstr>
      <vt:lpstr>BOY Injection Moulding Machine</vt:lpstr>
      <vt:lpstr>Communication Technology and Tags</vt:lpstr>
      <vt:lpstr>PowerPoint Presentation</vt:lpstr>
      <vt:lpstr>SCADA Application</vt:lpstr>
      <vt:lpstr>PowerPoint Presentation</vt:lpstr>
      <vt:lpstr>SAMNIAN Automation Kit (Communication Technology and Tags)</vt:lpstr>
      <vt:lpstr>PowerPoint Presentation</vt:lpstr>
      <vt:lpstr>Haas CNC Mill (Communication Technology and Tags)</vt:lpstr>
      <vt:lpstr>PowerPoint Presentation</vt:lpstr>
      <vt:lpstr>Watlow Temperature and Process Controller (Communication Technology and Tags)</vt:lpstr>
      <vt:lpstr>PowerPoint Presentation</vt:lpstr>
      <vt:lpstr>Omega Temperature Process Control (Communication Technology and Tags)</vt:lpstr>
      <vt:lpstr>PowerPoint Presentation</vt:lpstr>
      <vt:lpstr>Raise3D Pro2 Plus 3D Printer (Communication Technology and Reports)</vt:lpstr>
      <vt:lpstr>PowerPoint Presentation</vt:lpstr>
      <vt:lpstr>Instron Load Frame (Communication Technology and Tags)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 527 - Mechatronic System Design Project</dc:title>
  <dc:creator>jchianu@student.ubc.ca</dc:creator>
  <cp:lastModifiedBy>jchianu@student.ubc.ca</cp:lastModifiedBy>
  <cp:revision>40</cp:revision>
  <dcterms:created xsi:type="dcterms:W3CDTF">2021-08-29T07:46:34Z</dcterms:created>
  <dcterms:modified xsi:type="dcterms:W3CDTF">2021-08-30T23:51:38Z</dcterms:modified>
</cp:coreProperties>
</file>